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7"/>
  </p:notesMasterIdLst>
  <p:sldIdLst>
    <p:sldId id="260" r:id="rId2"/>
    <p:sldId id="261" r:id="rId3"/>
    <p:sldId id="262" r:id="rId4"/>
    <p:sldId id="263" r:id="rId5"/>
    <p:sldId id="264" r:id="rId6"/>
    <p:sldId id="265" r:id="rId7"/>
    <p:sldId id="266" r:id="rId8"/>
    <p:sldId id="267" r:id="rId9"/>
    <p:sldId id="268" r:id="rId10"/>
    <p:sldId id="299" r:id="rId11"/>
    <p:sldId id="297" r:id="rId12"/>
    <p:sldId id="298" r:id="rId13"/>
    <p:sldId id="300" r:id="rId14"/>
    <p:sldId id="301" r:id="rId15"/>
    <p:sldId id="302" r:id="rId16"/>
    <p:sldId id="310" r:id="rId17"/>
    <p:sldId id="314" r:id="rId18"/>
    <p:sldId id="311" r:id="rId19"/>
    <p:sldId id="270" r:id="rId20"/>
    <p:sldId id="271" r:id="rId21"/>
    <p:sldId id="313" r:id="rId22"/>
    <p:sldId id="292" r:id="rId23"/>
    <p:sldId id="293" r:id="rId24"/>
    <p:sldId id="294" r:id="rId25"/>
    <p:sldId id="295" r:id="rId26"/>
    <p:sldId id="296" r:id="rId27"/>
    <p:sldId id="307" r:id="rId28"/>
    <p:sldId id="308" r:id="rId29"/>
    <p:sldId id="309" r:id="rId30"/>
    <p:sldId id="303" r:id="rId31"/>
    <p:sldId id="304" r:id="rId32"/>
    <p:sldId id="305" r:id="rId33"/>
    <p:sldId id="278" r:id="rId34"/>
    <p:sldId id="272" r:id="rId35"/>
    <p:sldId id="274" r:id="rId36"/>
    <p:sldId id="306" r:id="rId37"/>
    <p:sldId id="279" r:id="rId38"/>
    <p:sldId id="280" r:id="rId39"/>
    <p:sldId id="281" r:id="rId40"/>
    <p:sldId id="285" r:id="rId41"/>
    <p:sldId id="286" r:id="rId42"/>
    <p:sldId id="287" r:id="rId43"/>
    <p:sldId id="288" r:id="rId44"/>
    <p:sldId id="289" r:id="rId45"/>
    <p:sldId id="290" r:id="rId46"/>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226" autoAdjust="0"/>
  </p:normalViewPr>
  <p:slideViewPr>
    <p:cSldViewPr>
      <p:cViewPr varScale="1">
        <p:scale>
          <a:sx n="86" d="100"/>
          <a:sy n="86" d="100"/>
        </p:scale>
        <p:origin x="1122" y="84"/>
      </p:cViewPr>
      <p:guideLst>
        <p:guide orient="horz" pos="2160"/>
        <p:guide pos="2880"/>
      </p:guideLst>
    </p:cSldViewPr>
  </p:slideViewPr>
  <p:notesTextViewPr>
    <p:cViewPr>
      <p:scale>
        <a:sx n="100" d="100"/>
        <a:sy n="100" d="100"/>
      </p:scale>
      <p:origin x="0" y="0"/>
    </p:cViewPr>
  </p:notesTextViewPr>
  <p:notesViewPr>
    <p:cSldViewPr>
      <p:cViewPr varScale="1">
        <p:scale>
          <a:sx n="81" d="100"/>
          <a:sy n="81" d="100"/>
        </p:scale>
        <p:origin x="-1998" y="-8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2.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1427" tIns="45713" rIns="91427" bIns="45713"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1427" tIns="45713" rIns="91427" bIns="45713" rtlCol="0"/>
          <a:lstStyle>
            <a:lvl1pPr algn="r">
              <a:defRPr sz="1200"/>
            </a:lvl1pPr>
          </a:lstStyle>
          <a:p>
            <a:fld id="{08FF7E19-ECB5-4D74-98F9-CCB97263C43D}" type="datetimeFigureOut">
              <a:rPr lang="en-US" smtClean="0"/>
              <a:pPr/>
              <a:t>31/Aug/2024</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27" tIns="45713" rIns="91427" bIns="45713" rtlCol="0" anchor="ctr"/>
          <a:lstStyle/>
          <a:p>
            <a:endParaRPr lang="en-US"/>
          </a:p>
        </p:txBody>
      </p:sp>
      <p:sp>
        <p:nvSpPr>
          <p:cNvPr id="5" name="Notes Placeholder 4"/>
          <p:cNvSpPr>
            <a:spLocks noGrp="1"/>
          </p:cNvSpPr>
          <p:nvPr>
            <p:ph type="body" sz="quarter" idx="3"/>
          </p:nvPr>
        </p:nvSpPr>
        <p:spPr>
          <a:xfrm>
            <a:off x="701041" y="4415790"/>
            <a:ext cx="5608320" cy="4183380"/>
          </a:xfrm>
          <a:prstGeom prst="rect">
            <a:avLst/>
          </a:prstGeom>
        </p:spPr>
        <p:txBody>
          <a:bodyPr vert="horz" lIns="91427" tIns="45713" rIns="91427" bIns="45713"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1427" tIns="45713" rIns="91427" bIns="45713"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1427" tIns="45713" rIns="91427" bIns="45713" rtlCol="0" anchor="b"/>
          <a:lstStyle>
            <a:lvl1pPr algn="r">
              <a:defRPr sz="1200"/>
            </a:lvl1pPr>
          </a:lstStyle>
          <a:p>
            <a:fld id="{FC8093DE-6F30-4BE3-B667-2D66476935D7}" type="slidenum">
              <a:rPr lang="en-US" smtClean="0"/>
              <a:pPr/>
              <a:t>‹#›</a:t>
            </a:fld>
            <a:endParaRPr lang="en-US"/>
          </a:p>
        </p:txBody>
      </p:sp>
    </p:spTree>
    <p:extLst>
      <p:ext uri="{BB962C8B-B14F-4D97-AF65-F5344CB8AC3E}">
        <p14:creationId xmlns:p14="http://schemas.microsoft.com/office/powerpoint/2010/main" val="19282125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5" name="Header Placeholder 4"/>
          <p:cNvSpPr>
            <a:spLocks noGrp="1"/>
          </p:cNvSpPr>
          <p:nvPr>
            <p:ph type="hdr" sz="quarter" idx="10"/>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5" name="Header Placeholder 4"/>
          <p:cNvSpPr>
            <a:spLocks noGrp="1"/>
          </p:cNvSpPr>
          <p:nvPr>
            <p:ph type="hdr" sz="quarter" idx="10"/>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457200" y="6356350"/>
            <a:ext cx="2133600" cy="365125"/>
          </a:xfrm>
          <a:prstGeom prst="rect">
            <a:avLst/>
          </a:prstGeom>
        </p:spPr>
        <p:txBody>
          <a:bodyPr/>
          <a:lstStyle/>
          <a:p>
            <a:fld id="{614683CF-E335-4E3B-90B6-BB7ECBAF155D}" type="datetimeFigureOut">
              <a:rPr lang="en-US" smtClean="0"/>
              <a:pPr/>
              <a:t>31/Aug/2024</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6FCF102A-2F26-4EE0-AADA-414DE4F60C4C}" type="slidenum">
              <a:rPr lang="en-US" smtClean="0"/>
              <a:pPr/>
              <a:t>‹#›</a:t>
            </a:fld>
            <a:endParaRPr lang="en-US"/>
          </a:p>
        </p:txBody>
      </p:sp>
      <p:pic>
        <p:nvPicPr>
          <p:cNvPr id="8" name="Picture 3"/>
          <p:cNvPicPr>
            <a:picLocks noChangeAspect="1" noChangeArrowheads="1"/>
          </p:cNvPicPr>
          <p:nvPr userDrawn="1"/>
        </p:nvPicPr>
        <p:blipFill>
          <a:blip r:embed="rId2" cstate="print"/>
          <a:srcRect l="29445" t="86445" r="29444" b="6444"/>
          <a:stretch>
            <a:fillRect/>
          </a:stretch>
        </p:blipFill>
        <p:spPr bwMode="auto">
          <a:xfrm>
            <a:off x="0" y="6248400"/>
            <a:ext cx="9144000" cy="609600"/>
          </a:xfrm>
          <a:prstGeom prst="rect">
            <a:avLst/>
          </a:prstGeom>
          <a:noFill/>
          <a:ln w="9525">
            <a:noFill/>
            <a:miter lim="800000"/>
            <a:headEnd/>
            <a:tailEnd/>
          </a:ln>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r>
              <a:rPr lang="en-US" smtClean="0"/>
              <a:t>6/25/2012</a:t>
            </a:r>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E5F1FCC7-DD07-49C5-9F2C-DFEE74033D27}" type="slidenum">
              <a:rPr lang="en-US" smtClean="0"/>
              <a:pPr/>
              <a:t>‹#›</a:t>
            </a:fld>
            <a:endParaRPr lang="en-US"/>
          </a:p>
        </p:txBody>
      </p:sp>
    </p:spTree>
  </p:cSld>
  <p:clrMapOvr>
    <a:masterClrMapping/>
  </p:clrMapOv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r>
              <a:rPr lang="en-US" smtClean="0"/>
              <a:t>6/25/2012</a:t>
            </a:r>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E5F1FCC7-DD07-49C5-9F2C-DFEE74033D27}" type="slidenum">
              <a:rPr lang="en-US" smtClean="0"/>
              <a:pPr/>
              <a:t>‹#›</a:t>
            </a:fld>
            <a:endParaRPr lang="en-US"/>
          </a:p>
        </p:txBody>
      </p:sp>
    </p:spTree>
  </p:cSld>
  <p:clrMapOvr>
    <a:masterClrMapping/>
  </p:clrMapOvr>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jpeg"/><Relationship Id="rId5" Type="http://schemas.openxmlformats.org/officeDocument/2006/relationships/image" Target="../media/image1.jpe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Picture 2" descr="D:\BSP-11.02.2018\LH\LH-HE.jpg"/>
          <p:cNvPicPr>
            <a:picLocks noChangeAspect="1" noChangeArrowheads="1"/>
          </p:cNvPicPr>
          <p:nvPr userDrawn="1"/>
        </p:nvPicPr>
        <p:blipFill>
          <a:blip r:embed="rId5" cstate="print"/>
          <a:srcRect/>
          <a:stretch>
            <a:fillRect/>
          </a:stretch>
        </p:blipFill>
        <p:spPr bwMode="auto">
          <a:xfrm>
            <a:off x="0" y="76200"/>
            <a:ext cx="9144000" cy="914400"/>
          </a:xfrm>
          <a:prstGeom prst="rect">
            <a:avLst/>
          </a:prstGeom>
          <a:noFill/>
        </p:spPr>
      </p:pic>
      <p:pic>
        <p:nvPicPr>
          <p:cNvPr id="3" name="Picture 3" descr="D:\BSP-11.02.2018\LH\LH-FO.jpg"/>
          <p:cNvPicPr>
            <a:picLocks noChangeAspect="1" noChangeArrowheads="1"/>
          </p:cNvPicPr>
          <p:nvPr userDrawn="1"/>
        </p:nvPicPr>
        <p:blipFill>
          <a:blip r:embed="rId6" cstate="print"/>
          <a:srcRect t="8904"/>
          <a:stretch>
            <a:fillRect/>
          </a:stretch>
        </p:blipFill>
        <p:spPr bwMode="auto">
          <a:xfrm>
            <a:off x="0" y="6096000"/>
            <a:ext cx="9144000" cy="762000"/>
          </a:xfrm>
          <a:prstGeom prst="rect">
            <a:avLst/>
          </a:prstGeom>
          <a:noFill/>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hyperlink" Target="mailto:younus@bsp.com.sa" TargetMode="External"/><Relationship Id="rId2" Type="http://schemas.openxmlformats.org/officeDocument/2006/relationships/hyperlink" Target="mailto:info@bsp.com.sa" TargetMode="External"/><Relationship Id="rId1" Type="http://schemas.openxmlformats.org/officeDocument/2006/relationships/slideLayout" Target="../slideLayouts/slideLayout3.xml"/><Relationship Id="rId4" Type="http://schemas.openxmlformats.org/officeDocument/2006/relationships/hyperlink" Target="mailto:ali@bsp.com.sa"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3.xml"/><Relationship Id="rId1" Type="http://schemas.openxmlformats.org/officeDocument/2006/relationships/vmlDrawing" Target="../drawings/vmlDrawing1.vml"/><Relationship Id="rId4" Type="http://schemas.openxmlformats.org/officeDocument/2006/relationships/image" Target="../media/image12.emf"/></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5.jpeg"/><Relationship Id="rId7" Type="http://schemas.openxmlformats.org/officeDocument/2006/relationships/image" Target="../media/image19.jpeg"/><Relationship Id="rId2" Type="http://schemas.openxmlformats.org/officeDocument/2006/relationships/image" Target="../media/image14.jpeg"/><Relationship Id="rId1" Type="http://schemas.openxmlformats.org/officeDocument/2006/relationships/slideLayout" Target="../slideLayouts/slideLayout3.xml"/><Relationship Id="rId6" Type="http://schemas.openxmlformats.org/officeDocument/2006/relationships/image" Target="../media/image18.jpeg"/><Relationship Id="rId11" Type="http://schemas.openxmlformats.org/officeDocument/2006/relationships/image" Target="../media/image23.jpeg"/><Relationship Id="rId5" Type="http://schemas.openxmlformats.org/officeDocument/2006/relationships/image" Target="../media/image17.jpeg"/><Relationship Id="rId10" Type="http://schemas.openxmlformats.org/officeDocument/2006/relationships/image" Target="../media/image22.jpeg"/><Relationship Id="rId4" Type="http://schemas.openxmlformats.org/officeDocument/2006/relationships/image" Target="../media/image16.jpeg"/><Relationship Id="rId9" Type="http://schemas.openxmlformats.org/officeDocument/2006/relationships/image" Target="../media/image21.jpeg"/></Relationships>
</file>

<file path=ppt/slides/_rels/slide21.xml.rels><?xml version="1.0" encoding="UTF-8" standalone="yes"?>
<Relationships xmlns="http://schemas.openxmlformats.org/package/2006/relationships"><Relationship Id="rId8" Type="http://schemas.openxmlformats.org/officeDocument/2006/relationships/hyperlink" Target="https://www.nsaneforums.com/topic/312489-list-of-screw-drives/" TargetMode="External"/><Relationship Id="rId3" Type="http://schemas.openxmlformats.org/officeDocument/2006/relationships/image" Target="../media/image24.jpeg"/><Relationship Id="rId7" Type="http://schemas.openxmlformats.org/officeDocument/2006/relationships/image" Target="../media/image26.jpeg"/><Relationship Id="rId2" Type="http://schemas.openxmlformats.org/officeDocument/2006/relationships/hyperlink" Target="https://www.rameshgroup.com/stud-bolt.html" TargetMode="External"/><Relationship Id="rId1" Type="http://schemas.openxmlformats.org/officeDocument/2006/relationships/slideLayout" Target="../slideLayouts/slideLayout3.xml"/><Relationship Id="rId6" Type="http://schemas.openxmlformats.org/officeDocument/2006/relationships/hyperlink" Target="https://www.google.com.sa/url?sa=i&amp;rct=j&amp;q=&amp;esrc=s&amp;source=images&amp;cd=&amp;ved=2ahUKEwjIwofYsdjmAhWlDWMBHfkyBfAQjRx6BAgBEAQ&amp;url=https://www.indiamart.com/proddetail/s-s-316l-stud-15923346688.html&amp;psig=AOvVaw2hFi8vHY75VR5svadXxJXM&amp;ust=1577623952537317" TargetMode="External"/><Relationship Id="rId5" Type="http://schemas.openxmlformats.org/officeDocument/2006/relationships/image" Target="../media/image25.jpeg"/><Relationship Id="rId4" Type="http://schemas.openxmlformats.org/officeDocument/2006/relationships/hyperlink" Target="https://blog.projectmaterials.com/stud-bolts/stud-bolt-flanges" TargetMode="External"/><Relationship Id="rId9" Type="http://schemas.openxmlformats.org/officeDocument/2006/relationships/image" Target="../media/image27.jpeg"/></Relationships>
</file>

<file path=ppt/slides/_rels/slide2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hyperlink" Target="http://www.google.com.sa/url?sa=i&amp;rct=j&amp;q=&amp;esrc=s&amp;source=images&amp;cd=&amp;cad=rja&amp;uact=8&amp;ved=0ahUKEwiPsPrwp4zOAhUKWxoKHcG2CwsQjRwIBw&amp;url=http://capitalbearingsupplies.com.au/sprockets-platewheels/&amp;psig=AFQjCNH_6BLpC5kc9YShVlR2NTqncZ2YZA&amp;ust=1469456926057659" TargetMode="Externa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8" Type="http://schemas.openxmlformats.org/officeDocument/2006/relationships/hyperlink" Target="http://www.google.com.sa/url?sa=i&amp;rct=j&amp;q=&amp;esrc=s&amp;source=images&amp;cd=&amp;cad=rja&amp;uact=8&amp;ved=0ahUKEwiZl8fArIzOAhUGrxoKHdQ3DhYQjRwIBw&amp;url=http://www.lori-source.com/product/show-138.html&amp;psig=AFQjCNF8cPUiC9F-NbPmLElSxPFls6Wanw&amp;ust=1469458107395698" TargetMode="External"/><Relationship Id="rId3" Type="http://schemas.openxmlformats.org/officeDocument/2006/relationships/image" Target="../media/image37.jpeg"/><Relationship Id="rId7" Type="http://schemas.openxmlformats.org/officeDocument/2006/relationships/image" Target="../media/image39.jpeg"/><Relationship Id="rId2" Type="http://schemas.openxmlformats.org/officeDocument/2006/relationships/hyperlink" Target="http://www.google.com.sa/url?sa=i&amp;rct=j&amp;q=&amp;esrc=s&amp;source=images&amp;cd=&amp;cad=rja&amp;uact=8&amp;ved=0ahUKEwjtnuy_qYzOAhUELhoKHeV5Al0QjRwIBw&amp;url=http://www.gasgoo.com/auto-products/universal-parts-301/1220707.html&amp;psig=AFQjCNGeYzsfeS83Hgowa0DYPDALpL17lw&amp;ust=1469457177008490" TargetMode="External"/><Relationship Id="rId1" Type="http://schemas.openxmlformats.org/officeDocument/2006/relationships/slideLayout" Target="../slideLayouts/slideLayout3.xml"/><Relationship Id="rId6" Type="http://schemas.openxmlformats.org/officeDocument/2006/relationships/hyperlink" Target="http://www.google.com.sa/url?sa=i&amp;rct=j&amp;q=&amp;esrc=s&amp;source=images&amp;cd=&amp;cad=rja&amp;uact=8&amp;ved=0ahUKEwi5_9qYrIzOAhWD5xoKHVwGBrkQjRwIBw&amp;url=http://dir.indiamart.com/pune/circlips.html&amp;psig=AFQjCNF8cPUiC9F-NbPmLElSxPFls6Wanw&amp;ust=1469458107395698" TargetMode="External"/><Relationship Id="rId11" Type="http://schemas.openxmlformats.org/officeDocument/2006/relationships/image" Target="../media/image41.jpeg"/><Relationship Id="rId5" Type="http://schemas.openxmlformats.org/officeDocument/2006/relationships/image" Target="../media/image38.jpeg"/><Relationship Id="rId10" Type="http://schemas.openxmlformats.org/officeDocument/2006/relationships/hyperlink" Target="http://www.google.com.sa/url?sa=i&amp;rct=j&amp;q=&amp;esrc=s&amp;source=images&amp;cd=&amp;cad=rja&amp;uact=8&amp;ved=0ahUKEwjqwfPdrYzOAhWENhoKHW5eCIkQjRwIBw&amp;url=http://www.keefatt.com/&amp;psig=AFQjCNHWiRmIZ66-uPomGz7keYx9NpshWQ&amp;ust=1469458510076351" TargetMode="External"/><Relationship Id="rId4" Type="http://schemas.openxmlformats.org/officeDocument/2006/relationships/hyperlink" Target="http://www.google.com.sa/url?sa=i&amp;rct=j&amp;q=&amp;esrc=s&amp;source=images&amp;cd=&amp;cad=rja&amp;uact=8&amp;ved=0ahUKEwi9rcTxq4zOAhWCWhoKHcEEAWsQjRwIBw&amp;url=http://masterhardwaretools.en.ecplaza.net/tiger-br-steel-belt-lacing--150977-2387539.html&amp;psig=AFQjCNGpwaZ09T_iRdPkleSSfXur9zZAoA&amp;ust=1469458028339345" TargetMode="External"/><Relationship Id="rId9" Type="http://schemas.openxmlformats.org/officeDocument/2006/relationships/image" Target="../media/image40.jpeg"/></Relationships>
</file>

<file path=ppt/slides/_rels/slide29.xml.rels><?xml version="1.0" encoding="UTF-8" standalone="yes"?>
<Relationships xmlns="http://schemas.openxmlformats.org/package/2006/relationships"><Relationship Id="rId3" Type="http://schemas.openxmlformats.org/officeDocument/2006/relationships/image" Target="../media/image42.jpeg"/><Relationship Id="rId7" Type="http://schemas.openxmlformats.org/officeDocument/2006/relationships/image" Target="../media/image45.jpeg"/><Relationship Id="rId2" Type="http://schemas.openxmlformats.org/officeDocument/2006/relationships/hyperlink" Target="http://www.google.com.sa/url?sa=i&amp;rct=j&amp;q=&amp;esrc=s&amp;source=images&amp;cd=&amp;cad=rja&amp;uact=8&amp;ved=0ahUKEwjXi76XrozOAhVCnRoKHeOkB5MQjRwIBw&amp;url=http://www.brt.lv/en/V-BELT-PULLEYS-for-taper-bushes&amp;psig=AFQjCNGKGMd9qt3SkEWL3jy64sKOgj8YDg&amp;ust=1469458641933327" TargetMode="External"/><Relationship Id="rId1" Type="http://schemas.openxmlformats.org/officeDocument/2006/relationships/slideLayout" Target="../slideLayouts/slideLayout3.xml"/><Relationship Id="rId6" Type="http://schemas.openxmlformats.org/officeDocument/2006/relationships/hyperlink" Target="https://www.google.com.sa/url?sa=i&amp;rct=j&amp;q=&amp;esrc=s&amp;source=images&amp;cd=&amp;cad=rja&amp;uact=8&amp;ved=0ahUKEwiK95LusIzOAhVEXhQKHWgBCKQQjRwIBw&amp;url=https://www.pinterest.com/markg19/repairs-nailsscrewsnuts-and-bolts-hardware/&amp;psig=AFQjCNGNYol3dUosxyl_5NBIPaIAhnTj2A&amp;ust=1469459328883598" TargetMode="External"/><Relationship Id="rId5" Type="http://schemas.openxmlformats.org/officeDocument/2006/relationships/image" Target="../media/image44.png"/><Relationship Id="rId4" Type="http://schemas.openxmlformats.org/officeDocument/2006/relationships/image" Target="../media/image43.png"/></Relationships>
</file>

<file path=ppt/slides/_rels/slide30.xml.rels><?xml version="1.0" encoding="UTF-8" standalone="yes"?>
<Relationships xmlns="http://schemas.openxmlformats.org/package/2006/relationships"><Relationship Id="rId8" Type="http://schemas.openxmlformats.org/officeDocument/2006/relationships/image" Target="../media/image52.jpeg"/><Relationship Id="rId13" Type="http://schemas.openxmlformats.org/officeDocument/2006/relationships/image" Target="../media/image57.jpeg"/><Relationship Id="rId18" Type="http://schemas.openxmlformats.org/officeDocument/2006/relationships/image" Target="../media/image62.jpeg"/><Relationship Id="rId3" Type="http://schemas.openxmlformats.org/officeDocument/2006/relationships/image" Target="../media/image47.jpeg"/><Relationship Id="rId7" Type="http://schemas.openxmlformats.org/officeDocument/2006/relationships/image" Target="../media/image51.jpeg"/><Relationship Id="rId12" Type="http://schemas.openxmlformats.org/officeDocument/2006/relationships/image" Target="../media/image56.jpeg"/><Relationship Id="rId17" Type="http://schemas.openxmlformats.org/officeDocument/2006/relationships/image" Target="../media/image61.jpeg"/><Relationship Id="rId2" Type="http://schemas.openxmlformats.org/officeDocument/2006/relationships/image" Target="../media/image46.jpeg"/><Relationship Id="rId16" Type="http://schemas.openxmlformats.org/officeDocument/2006/relationships/image" Target="../media/image60.jpeg"/><Relationship Id="rId1" Type="http://schemas.openxmlformats.org/officeDocument/2006/relationships/slideLayout" Target="../slideLayouts/slideLayout3.xml"/><Relationship Id="rId6" Type="http://schemas.openxmlformats.org/officeDocument/2006/relationships/image" Target="../media/image50.jpeg"/><Relationship Id="rId11" Type="http://schemas.openxmlformats.org/officeDocument/2006/relationships/image" Target="../media/image55.jpeg"/><Relationship Id="rId5" Type="http://schemas.openxmlformats.org/officeDocument/2006/relationships/image" Target="../media/image49.jpeg"/><Relationship Id="rId15" Type="http://schemas.openxmlformats.org/officeDocument/2006/relationships/image" Target="../media/image59.jpeg"/><Relationship Id="rId10" Type="http://schemas.openxmlformats.org/officeDocument/2006/relationships/image" Target="../media/image54.jpeg"/><Relationship Id="rId4" Type="http://schemas.openxmlformats.org/officeDocument/2006/relationships/image" Target="../media/image48.jpeg"/><Relationship Id="rId9" Type="http://schemas.openxmlformats.org/officeDocument/2006/relationships/image" Target="../media/image53.jpeg"/><Relationship Id="rId14" Type="http://schemas.openxmlformats.org/officeDocument/2006/relationships/image" Target="../media/image58.jpeg"/></Relationships>
</file>

<file path=ppt/slides/_rels/slide31.xml.rels><?xml version="1.0" encoding="UTF-8" standalone="yes"?>
<Relationships xmlns="http://schemas.openxmlformats.org/package/2006/relationships"><Relationship Id="rId8" Type="http://schemas.openxmlformats.org/officeDocument/2006/relationships/image" Target="../media/image69.jpeg"/><Relationship Id="rId13" Type="http://schemas.openxmlformats.org/officeDocument/2006/relationships/image" Target="../media/image74.jpeg"/><Relationship Id="rId3" Type="http://schemas.openxmlformats.org/officeDocument/2006/relationships/image" Target="../media/image64.jpeg"/><Relationship Id="rId7" Type="http://schemas.openxmlformats.org/officeDocument/2006/relationships/image" Target="../media/image68.jpeg"/><Relationship Id="rId12" Type="http://schemas.openxmlformats.org/officeDocument/2006/relationships/image" Target="../media/image73.jpeg"/><Relationship Id="rId2" Type="http://schemas.openxmlformats.org/officeDocument/2006/relationships/image" Target="../media/image63.jpeg"/><Relationship Id="rId1" Type="http://schemas.openxmlformats.org/officeDocument/2006/relationships/slideLayout" Target="../slideLayouts/slideLayout3.xml"/><Relationship Id="rId6" Type="http://schemas.openxmlformats.org/officeDocument/2006/relationships/image" Target="../media/image67.jpeg"/><Relationship Id="rId11" Type="http://schemas.openxmlformats.org/officeDocument/2006/relationships/image" Target="../media/image72.jpeg"/><Relationship Id="rId5" Type="http://schemas.openxmlformats.org/officeDocument/2006/relationships/image" Target="../media/image66.jpeg"/><Relationship Id="rId15" Type="http://schemas.openxmlformats.org/officeDocument/2006/relationships/image" Target="../media/image76.png"/><Relationship Id="rId10" Type="http://schemas.openxmlformats.org/officeDocument/2006/relationships/image" Target="../media/image71.jpeg"/><Relationship Id="rId4" Type="http://schemas.openxmlformats.org/officeDocument/2006/relationships/image" Target="../media/image65.jpeg"/><Relationship Id="rId9" Type="http://schemas.openxmlformats.org/officeDocument/2006/relationships/image" Target="../media/image70.jpeg"/><Relationship Id="rId14" Type="http://schemas.openxmlformats.org/officeDocument/2006/relationships/image" Target="../media/image75.jpeg"/></Relationships>
</file>

<file path=ppt/slides/_rels/slide32.xml.rels><?xml version="1.0" encoding="UTF-8" standalone="yes"?>
<Relationships xmlns="http://schemas.openxmlformats.org/package/2006/relationships"><Relationship Id="rId8" Type="http://schemas.openxmlformats.org/officeDocument/2006/relationships/image" Target="../media/image83.jpeg"/><Relationship Id="rId3" Type="http://schemas.openxmlformats.org/officeDocument/2006/relationships/image" Target="../media/image78.jpeg"/><Relationship Id="rId7" Type="http://schemas.openxmlformats.org/officeDocument/2006/relationships/image" Target="../media/image82.jpeg"/><Relationship Id="rId2" Type="http://schemas.openxmlformats.org/officeDocument/2006/relationships/image" Target="../media/image77.jpeg"/><Relationship Id="rId1" Type="http://schemas.openxmlformats.org/officeDocument/2006/relationships/slideLayout" Target="../slideLayouts/slideLayout3.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79.jpeg"/><Relationship Id="rId9" Type="http://schemas.openxmlformats.org/officeDocument/2006/relationships/image" Target="../media/image84.jpeg"/></Relationships>
</file>

<file path=ppt/slides/_rels/slide33.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3.xml"/><Relationship Id="rId4" Type="http://schemas.openxmlformats.org/officeDocument/2006/relationships/image" Target="../media/image90.png"/></Relationships>
</file>

<file path=ppt/slides/_rels/slide36.xml.rels><?xml version="1.0" encoding="UTF-8" standalone="yes"?>
<Relationships xmlns="http://schemas.openxmlformats.org/package/2006/relationships"><Relationship Id="rId8" Type="http://schemas.openxmlformats.org/officeDocument/2006/relationships/image" Target="../media/image97.jpeg"/><Relationship Id="rId13" Type="http://schemas.openxmlformats.org/officeDocument/2006/relationships/image" Target="../media/image102.jpeg"/><Relationship Id="rId3" Type="http://schemas.openxmlformats.org/officeDocument/2006/relationships/image" Target="../media/image92.jpeg"/><Relationship Id="rId7" Type="http://schemas.openxmlformats.org/officeDocument/2006/relationships/image" Target="../media/image96.jpeg"/><Relationship Id="rId12" Type="http://schemas.openxmlformats.org/officeDocument/2006/relationships/image" Target="../media/image101.jpeg"/><Relationship Id="rId2" Type="http://schemas.openxmlformats.org/officeDocument/2006/relationships/image" Target="../media/image91.jpeg"/><Relationship Id="rId1" Type="http://schemas.openxmlformats.org/officeDocument/2006/relationships/slideLayout" Target="../slideLayouts/slideLayout3.xml"/><Relationship Id="rId6" Type="http://schemas.openxmlformats.org/officeDocument/2006/relationships/image" Target="../media/image95.jpeg"/><Relationship Id="rId11" Type="http://schemas.openxmlformats.org/officeDocument/2006/relationships/image" Target="../media/image100.jpeg"/><Relationship Id="rId5" Type="http://schemas.openxmlformats.org/officeDocument/2006/relationships/image" Target="../media/image94.jpeg"/><Relationship Id="rId15" Type="http://schemas.openxmlformats.org/officeDocument/2006/relationships/image" Target="../media/image104.jpeg"/><Relationship Id="rId10" Type="http://schemas.openxmlformats.org/officeDocument/2006/relationships/image" Target="../media/image99.jpeg"/><Relationship Id="rId4" Type="http://schemas.openxmlformats.org/officeDocument/2006/relationships/image" Target="../media/image93.jpeg"/><Relationship Id="rId9" Type="http://schemas.openxmlformats.org/officeDocument/2006/relationships/image" Target="../media/image98.jpeg"/><Relationship Id="rId14" Type="http://schemas.openxmlformats.org/officeDocument/2006/relationships/image" Target="../media/image103.jpeg"/></Relationships>
</file>

<file path=ppt/slides/_rels/slide37.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108.png"/><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10.png"/><Relationship Id="rId1" Type="http://schemas.openxmlformats.org/officeDocument/2006/relationships/slideLayout" Target="../slideLayouts/slideLayout3.xml"/><Relationship Id="rId4" Type="http://schemas.openxmlformats.org/officeDocument/2006/relationships/image" Target="../media/image112.jpeg"/></Relationships>
</file>

<file path=ppt/slides/_rels/slide42.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image" Target="../media/image113.png"/><Relationship Id="rId1" Type="http://schemas.openxmlformats.org/officeDocument/2006/relationships/slideLayout" Target="../slideLayouts/slideLayout3.xml"/><Relationship Id="rId6" Type="http://schemas.openxmlformats.org/officeDocument/2006/relationships/image" Target="../media/image117.png"/><Relationship Id="rId5" Type="http://schemas.openxmlformats.org/officeDocument/2006/relationships/image" Target="../media/image116.png"/><Relationship Id="rId4" Type="http://schemas.openxmlformats.org/officeDocument/2006/relationships/image" Target="../media/image115.jpeg"/></Relationships>
</file>

<file path=ppt/slides/_rels/slide43.xml.rels><?xml version="1.0" encoding="UTF-8" standalone="yes"?>
<Relationships xmlns="http://schemas.openxmlformats.org/package/2006/relationships"><Relationship Id="rId2" Type="http://schemas.openxmlformats.org/officeDocument/2006/relationships/image" Target="../media/image118.png"/><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8" Type="http://schemas.openxmlformats.org/officeDocument/2006/relationships/hyperlink" Target="mailto:aslam@bsp.com.sa" TargetMode="External"/><Relationship Id="rId3" Type="http://schemas.openxmlformats.org/officeDocument/2006/relationships/hyperlink" Target="mailto:younus@bsp.com.sa" TargetMode="External"/><Relationship Id="rId7" Type="http://schemas.openxmlformats.org/officeDocument/2006/relationships/hyperlink" Target="mailto:mahmood@bsp.com.sa" TargetMode="External"/><Relationship Id="rId2" Type="http://schemas.openxmlformats.org/officeDocument/2006/relationships/hyperlink" Target="mailto:info@bsp.com.sa" TargetMode="External"/><Relationship Id="rId1" Type="http://schemas.openxmlformats.org/officeDocument/2006/relationships/slideLayout" Target="../slideLayouts/slideLayout3.xml"/><Relationship Id="rId6" Type="http://schemas.openxmlformats.org/officeDocument/2006/relationships/hyperlink" Target="mailto:kishor@bsp.com.sa" TargetMode="External"/><Relationship Id="rId5" Type="http://schemas.openxmlformats.org/officeDocument/2006/relationships/hyperlink" Target="mailto:ali@bsp.com.sa" TargetMode="External"/><Relationship Id="rId4" Type="http://schemas.openxmlformats.org/officeDocument/2006/relationships/hyperlink" Target="mailto:bestspartsest@gmail.com" TargetMode="External"/><Relationship Id="rId9" Type="http://schemas.openxmlformats.org/officeDocument/2006/relationships/hyperlink" Target="mailto:Shameem@bsp.com.s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1143000" y="1524000"/>
            <a:ext cx="6324600" cy="1600200"/>
          </a:xfrm>
          <a:prstGeom prst="rect">
            <a:avLst/>
          </a:prstGeom>
        </p:spPr>
        <p:txBody>
          <a:bodyPr vert="horz" lIns="91440" tIns="45720" rIns="91440" bIns="45720" rtlCol="0" anchor="ctr">
            <a:normAutofit fontScale="775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6700" b="0" i="0" u="none" strike="noStrike" kern="10" cap="none" spc="0" normalizeH="0" noProof="0" dirty="0" smtClean="0">
                <a:ln w="9525">
                  <a:solidFill>
                    <a:srgbClr val="0000FF"/>
                  </a:solidFill>
                  <a:miter lim="800000"/>
                  <a:headEnd/>
                  <a:tailEnd/>
                </a:ln>
                <a:solidFill>
                  <a:srgbClr val="002060"/>
                </a:solidFill>
                <a:effectLst/>
                <a:uLnTx/>
                <a:uFillTx/>
                <a:latin typeface="Algerian" pitchFamily="82" charset="0"/>
                <a:ea typeface="+mj-ea"/>
                <a:cs typeface="+mj-cs"/>
              </a:rPr>
              <a:t>COMPANY PROFILE</a:t>
            </a:r>
            <a:r>
              <a:rPr kumimoji="0" lang="en-US" sz="4400" b="0" i="0" u="none" strike="noStrike" kern="10" cap="none" spc="0" normalizeH="0" noProof="0" dirty="0" smtClean="0">
                <a:ln w="9525">
                  <a:solidFill>
                    <a:srgbClr val="0000FF"/>
                  </a:solidFill>
                  <a:miter lim="800000"/>
                  <a:headEnd/>
                  <a:tailEnd/>
                </a:ln>
                <a:effectLst/>
                <a:uLnTx/>
                <a:uFillTx/>
                <a:latin typeface="Impact"/>
                <a:ea typeface="+mj-ea"/>
                <a:cs typeface="+mj-cs"/>
              </a:rPr>
              <a:t/>
            </a:r>
            <a:br>
              <a:rPr kumimoji="0" lang="en-US" sz="4400" b="0" i="0" u="none" strike="noStrike" kern="10" cap="none" spc="0" normalizeH="0" noProof="0" dirty="0" smtClean="0">
                <a:ln w="9525">
                  <a:solidFill>
                    <a:srgbClr val="0000FF"/>
                  </a:solidFill>
                  <a:miter lim="800000"/>
                  <a:headEnd/>
                  <a:tailEnd/>
                </a:ln>
                <a:effectLst/>
                <a:uLnTx/>
                <a:uFillTx/>
                <a:latin typeface="Impact"/>
                <a:ea typeface="+mj-ea"/>
                <a:cs typeface="+mj-cs"/>
              </a:rPr>
            </a:br>
            <a:endParaRPr kumimoji="0" lang="en-US" sz="4400" b="0" i="0" u="none" strike="noStrike" kern="1200" cap="none" spc="0" normalizeH="0" noProof="0" dirty="0">
              <a:ln>
                <a:noFill/>
              </a:ln>
              <a:effectLst/>
              <a:uLnTx/>
              <a:uFillTx/>
              <a:latin typeface="+mj-lt"/>
              <a:ea typeface="+mj-ea"/>
              <a:cs typeface="+mj-cs"/>
            </a:endParaRPr>
          </a:p>
        </p:txBody>
      </p:sp>
      <p:sp>
        <p:nvSpPr>
          <p:cNvPr id="8" name="Subtitle 2"/>
          <p:cNvSpPr txBox="1">
            <a:spLocks/>
          </p:cNvSpPr>
          <p:nvPr/>
        </p:nvSpPr>
        <p:spPr>
          <a:xfrm>
            <a:off x="1143000" y="4114800"/>
            <a:ext cx="6705600" cy="2209800"/>
          </a:xfrm>
          <a:prstGeom prst="rect">
            <a:avLst/>
          </a:prstGeom>
        </p:spPr>
        <p:txBody>
          <a:bodyPr vert="horz" lIns="91440" tIns="45720" rIns="91440" bIns="45720" rtlCol="0">
            <a:normAutofit fontScale="62500" lnSpcReduction="20000"/>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lang="en-US" sz="8600" b="1" dirty="0" smtClean="0">
                <a:solidFill>
                  <a:srgbClr val="002060"/>
                </a:solidFill>
                <a:latin typeface="Algerian" pitchFamily="82" charset="0"/>
              </a:rPr>
              <a:t>BEST SPARE PARTS</a:t>
            </a:r>
            <a:endParaRPr kumimoji="0" lang="en-US" sz="8600" b="1" i="0" u="none" strike="noStrike" kern="1200" cap="none" spc="0" normalizeH="0" noProof="0" dirty="0" smtClean="0">
              <a:ln>
                <a:noFill/>
              </a:ln>
              <a:solidFill>
                <a:srgbClr val="002060"/>
              </a:solidFill>
              <a:effectLst/>
              <a:uLnTx/>
              <a:uFillTx/>
              <a:latin typeface="Algerian" pitchFamily="82" charset="0"/>
            </a:endParaRPr>
          </a:p>
          <a:p>
            <a:pPr lvl="0" algn="ctr">
              <a:spcBef>
                <a:spcPct val="20000"/>
              </a:spcBef>
            </a:pPr>
            <a:r>
              <a:rPr lang="en-US" sz="4000" b="1" dirty="0" smtClean="0">
                <a:latin typeface="Algerian" pitchFamily="82" charset="0"/>
              </a:rPr>
              <a:t>GENERAL TRADING EST</a:t>
            </a:r>
          </a:p>
          <a:p>
            <a:pPr lvl="0" algn="ctr">
              <a:spcBef>
                <a:spcPct val="20000"/>
              </a:spcBef>
            </a:pPr>
            <a:r>
              <a:rPr kumimoji="0" lang="en-US" sz="4000" b="1" i="0" u="none" strike="noStrike" kern="1200" cap="none" spc="0" normalizeH="0" baseline="0" noProof="0" dirty="0" smtClean="0">
                <a:ln>
                  <a:noFill/>
                </a:ln>
                <a:effectLst/>
                <a:uLnTx/>
                <a:uFillTx/>
                <a:latin typeface="Algerian" pitchFamily="82" charset="0"/>
              </a:rPr>
              <a:t>FOR INDUSTRIAL SUPPORT,</a:t>
            </a:r>
            <a:r>
              <a:rPr kumimoji="0" lang="en-US" sz="4000" b="1" i="0" u="none" strike="noStrike" kern="1200" cap="none" spc="0" normalizeH="0" noProof="0" dirty="0" smtClean="0">
                <a:ln>
                  <a:noFill/>
                </a:ln>
                <a:effectLst/>
                <a:uLnTx/>
                <a:uFillTx/>
                <a:latin typeface="Algerian" pitchFamily="82" charset="0"/>
              </a:rPr>
              <a:t> SERVICES, </a:t>
            </a:r>
            <a:r>
              <a:rPr kumimoji="0" lang="en-US" sz="4000" b="1" i="0" u="none" strike="noStrike" kern="1200" cap="none" spc="0" normalizeH="0" baseline="0" noProof="0" dirty="0" smtClean="0">
                <a:ln>
                  <a:noFill/>
                </a:ln>
                <a:effectLst/>
                <a:uLnTx/>
                <a:uFillTx/>
                <a:latin typeface="Algerian" pitchFamily="82" charset="0"/>
              </a:rPr>
              <a:t>MATERIAL, </a:t>
            </a:r>
            <a:r>
              <a:rPr lang="en-US" sz="4000" b="1" dirty="0" smtClean="0">
                <a:latin typeface="Algerian" pitchFamily="82" charset="0"/>
              </a:rPr>
              <a:t>&amp; </a:t>
            </a:r>
            <a:r>
              <a:rPr kumimoji="0" lang="en-US" sz="4000" b="1" i="0" u="none" strike="noStrike" kern="1200" cap="none" spc="0" normalizeH="0" baseline="0" noProof="0" dirty="0" smtClean="0">
                <a:ln>
                  <a:noFill/>
                </a:ln>
                <a:effectLst/>
                <a:uLnTx/>
                <a:uFillTx/>
                <a:latin typeface="Algerian" pitchFamily="82" charset="0"/>
              </a:rPr>
              <a:t>SPARE PARTS</a:t>
            </a:r>
            <a:endParaRPr kumimoji="0" lang="en-US" sz="4000" b="1" i="0" u="none" strike="noStrike" kern="1200" cap="none" spc="0" normalizeH="0" baseline="0" noProof="0" dirty="0">
              <a:ln>
                <a:noFill/>
              </a:ln>
              <a:effectLst/>
              <a:uLnTx/>
              <a:uFillTx/>
              <a:latin typeface="Algerian" pitchFamily="82" charset="0"/>
            </a:endParaRPr>
          </a:p>
        </p:txBody>
      </p:sp>
      <p:sp>
        <p:nvSpPr>
          <p:cNvPr id="1027" name="Rectangle 3" hidden="1"/>
          <p:cNvSpPr>
            <a:spLocks noChangeArrowheads="1" noChangeShapeType="1"/>
          </p:cNvSpPr>
          <p:nvPr/>
        </p:nvSpPr>
        <p:spPr bwMode="auto">
          <a:xfrm>
            <a:off x="3581244" y="2510620"/>
            <a:ext cx="1228723" cy="757668"/>
          </a:xfrm>
          <a:prstGeom prst="rect">
            <a:avLst/>
          </a:prstGeom>
          <a:noFill/>
          <a:ln w="0" algn="in">
            <a:noFill/>
            <a:miter lim="800000"/>
            <a:headEnd/>
            <a:tailEnd/>
          </a:ln>
          <a:effectLst/>
        </p:spPr>
        <p:txBody>
          <a:bodyPr vert="horz" wrap="square" lIns="36576" tIns="36576" rIns="36576" bIns="36576" numCol="1" anchor="t" anchorCtr="0" compatLnSpc="1">
            <a:prstTxWarp prst="textNoShape">
              <a:avLst/>
            </a:prstTxWarp>
          </a:bodyPr>
          <a:lstStyle/>
          <a:p>
            <a:endParaRPr lang="en-US"/>
          </a:p>
        </p:txBody>
      </p:sp>
      <p:pic>
        <p:nvPicPr>
          <p:cNvPr id="9" name="Picture 8"/>
          <p:cNvPicPr/>
          <p:nvPr/>
        </p:nvPicPr>
        <p:blipFill rotWithShape="1">
          <a:blip r:embed="rId3" cstate="print"/>
          <a:srcRect l="29167" t="29707" r="62019" b="56924"/>
          <a:stretch/>
        </p:blipFill>
        <p:spPr bwMode="auto">
          <a:xfrm>
            <a:off x="3328987" y="2590800"/>
            <a:ext cx="2005013" cy="1350327"/>
          </a:xfrm>
          <a:prstGeom prst="rect">
            <a:avLst/>
          </a:prstGeom>
          <a:ln>
            <a:noFill/>
          </a:ln>
          <a:extLst>
            <a:ext uri="{53640926-AAD7-44D8-BBD7-CCE9431645EC}">
              <a14:shadowObscured xmlns:a14="http://schemas.microsoft.com/office/drawing/2010/main"/>
            </a:ext>
          </a:extLst>
        </p:spPr>
      </p:pic>
      <p:sp>
        <p:nvSpPr>
          <p:cNvPr id="11" name="Rectangle 10"/>
          <p:cNvSpPr/>
          <p:nvPr/>
        </p:nvSpPr>
        <p:spPr>
          <a:xfrm>
            <a:off x="5105400" y="2438400"/>
            <a:ext cx="3962400" cy="615553"/>
          </a:xfrm>
          <a:prstGeom prst="rect">
            <a:avLst/>
          </a:prstGeom>
        </p:spPr>
        <p:txBody>
          <a:bodyPr wrap="square">
            <a:spAutoFit/>
          </a:bodyPr>
          <a:lstStyle/>
          <a:p>
            <a:r>
              <a:rPr lang="en-US" sz="1400" b="1" u="sng" dirty="0" smtClean="0">
                <a:solidFill>
                  <a:srgbClr val="FF0000"/>
                </a:solidFill>
                <a:latin typeface="Century Gothic" pitchFamily="34" charset="0"/>
              </a:rPr>
              <a:t>SAUDI ARAMCO VENDOR ID # 0010059457</a:t>
            </a:r>
          </a:p>
          <a:p>
            <a:endParaRPr lang="en-US" sz="600" b="1" u="sng" dirty="0" smtClean="0">
              <a:solidFill>
                <a:srgbClr val="FF0000"/>
              </a:solidFill>
              <a:latin typeface="Century Gothic" pitchFamily="34" charset="0"/>
            </a:endParaRPr>
          </a:p>
          <a:p>
            <a:r>
              <a:rPr lang="en-US" sz="1400" b="1" u="sng" dirty="0" smtClean="0">
                <a:solidFill>
                  <a:srgbClr val="FF0000"/>
                </a:solidFill>
                <a:latin typeface="Century Gothic" pitchFamily="34" charset="0"/>
              </a:rPr>
              <a:t>SAUDI ELECTRICITY VENDOR ID # VD017380</a:t>
            </a:r>
            <a:endParaRPr lang="en-US" sz="1400" b="1" dirty="0">
              <a:latin typeface="Century Gothic" pitchFamily="34" charset="0"/>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p:cNvSpPr txBox="1">
            <a:spLocks/>
          </p:cNvSpPr>
          <p:nvPr/>
        </p:nvSpPr>
        <p:spPr>
          <a:xfrm>
            <a:off x="609600" y="2255837"/>
            <a:ext cx="8001000" cy="3306763"/>
          </a:xfrm>
          <a:prstGeom prst="rect">
            <a:avLst/>
          </a:prstGeom>
        </p:spPr>
        <p:txBody>
          <a:bodyPr vert="horz" lIns="91440" tIns="45720" rIns="91440" bIns="45720" rtlCol="0">
            <a:normAutofit/>
          </a:bodyPr>
          <a:lstStyle/>
          <a:p>
            <a:pPr marL="0" marR="0" lvl="0" indent="0" algn="ctr" defTabSz="914400" rtl="0" eaLnBrk="1" fontAlgn="auto" latinLnBrk="0" hangingPunct="1">
              <a:lnSpc>
                <a:spcPct val="90000"/>
              </a:lnSpc>
              <a:spcBef>
                <a:spcPct val="20000"/>
              </a:spcBef>
              <a:spcAft>
                <a:spcPts val="0"/>
              </a:spcAft>
              <a:buClrTx/>
              <a:buSzTx/>
              <a:buFont typeface="Wingdings" pitchFamily="10" charset="2"/>
              <a:buNone/>
              <a:tabLst/>
              <a:defRPr/>
            </a:pPr>
            <a:r>
              <a:rPr kumimoji="0" lang="en-US" sz="3200" b="1" i="0" u="none" strike="noStrike" kern="1200" cap="none" spc="0" normalizeH="0" baseline="0" noProof="0" dirty="0" smtClean="0">
                <a:ln>
                  <a:noFill/>
                </a:ln>
                <a:solidFill>
                  <a:srgbClr val="FF0000"/>
                </a:solidFill>
                <a:effectLst/>
                <a:uLnTx/>
                <a:uFillTx/>
                <a:latin typeface="+mn-lt"/>
                <a:ea typeface="+mn-ea"/>
                <a:cs typeface="+mn-cs"/>
              </a:rPr>
              <a:t>BEST SPARE PARTS IS RENDERED </a:t>
            </a:r>
          </a:p>
          <a:p>
            <a:pPr marL="0" marR="0" lvl="0" indent="0" algn="ctr" defTabSz="914400" rtl="0" eaLnBrk="1" fontAlgn="auto" latinLnBrk="0" hangingPunct="1">
              <a:lnSpc>
                <a:spcPct val="90000"/>
              </a:lnSpc>
              <a:spcBef>
                <a:spcPct val="20000"/>
              </a:spcBef>
              <a:spcAft>
                <a:spcPts val="0"/>
              </a:spcAft>
              <a:buClrTx/>
              <a:buSzTx/>
              <a:buFont typeface="Wingdings" pitchFamily="10" charset="2"/>
              <a:buNone/>
              <a:tabLst/>
              <a:defRPr/>
            </a:pPr>
            <a:r>
              <a:rPr kumimoji="0" lang="en-US" sz="3200" b="1" i="0" u="none" strike="noStrike" kern="1200" cap="none" spc="0" normalizeH="0" baseline="0" noProof="0" dirty="0" smtClean="0">
                <a:ln>
                  <a:noFill/>
                </a:ln>
                <a:solidFill>
                  <a:srgbClr val="FF0000"/>
                </a:solidFill>
                <a:effectLst/>
                <a:uLnTx/>
                <a:uFillTx/>
                <a:latin typeface="+mn-lt"/>
                <a:ea typeface="+mn-ea"/>
                <a:cs typeface="+mn-cs"/>
              </a:rPr>
              <a:t>FOR SUPPLY</a:t>
            </a:r>
            <a:r>
              <a:rPr kumimoji="0" lang="en-US" sz="3200" b="1" i="0" u="none" strike="noStrike" kern="1200" cap="none" spc="0" normalizeH="0" noProof="0" dirty="0" smtClean="0">
                <a:ln>
                  <a:noFill/>
                </a:ln>
                <a:solidFill>
                  <a:srgbClr val="FF0000"/>
                </a:solidFill>
                <a:effectLst/>
                <a:uLnTx/>
                <a:uFillTx/>
                <a:latin typeface="+mn-lt"/>
                <a:ea typeface="+mn-ea"/>
                <a:cs typeface="+mn-cs"/>
              </a:rPr>
              <a:t> </a:t>
            </a:r>
            <a:r>
              <a:rPr kumimoji="0" lang="en-US" sz="3200" b="1" i="0" u="none" strike="noStrike" kern="1200" cap="none" spc="0" normalizeH="0" baseline="0" noProof="0" dirty="0" smtClean="0">
                <a:ln>
                  <a:noFill/>
                </a:ln>
                <a:solidFill>
                  <a:srgbClr val="FF0000"/>
                </a:solidFill>
                <a:effectLst/>
                <a:uLnTx/>
                <a:uFillTx/>
                <a:latin typeface="+mn-lt"/>
                <a:ea typeface="+mn-ea"/>
                <a:cs typeface="+mn-cs"/>
              </a:rPr>
              <a:t>OF</a:t>
            </a:r>
          </a:p>
          <a:p>
            <a:pPr marL="0" marR="0" lvl="0" indent="0" algn="ctr" defTabSz="914400" rtl="0" eaLnBrk="1" fontAlgn="auto" latinLnBrk="0" hangingPunct="1">
              <a:lnSpc>
                <a:spcPct val="90000"/>
              </a:lnSpc>
              <a:spcBef>
                <a:spcPct val="20000"/>
              </a:spcBef>
              <a:spcAft>
                <a:spcPts val="0"/>
              </a:spcAft>
              <a:buClrTx/>
              <a:buSzTx/>
              <a:buFont typeface="Wingdings" pitchFamily="10" charset="2"/>
              <a:buNone/>
              <a:tabLst/>
              <a:defRPr/>
            </a:pPr>
            <a:r>
              <a:rPr kumimoji="0" lang="en-US" sz="2400" b="1" i="0" u="none" strike="noStrike" kern="1200" cap="none" spc="0" normalizeH="0" baseline="0" noProof="0" dirty="0" smtClean="0">
                <a:ln>
                  <a:noFill/>
                </a:ln>
                <a:solidFill>
                  <a:schemeClr val="tx1">
                    <a:tint val="75000"/>
                  </a:schemeClr>
                </a:solidFill>
                <a:effectLst/>
                <a:uLnTx/>
                <a:uFillTx/>
                <a:latin typeface="+mn-lt"/>
                <a:ea typeface="+mn-ea"/>
                <a:cs typeface="+mn-cs"/>
              </a:rPr>
              <a:t>	</a:t>
            </a:r>
          </a:p>
          <a:p>
            <a:pPr lvl="0" algn="ctr">
              <a:lnSpc>
                <a:spcPct val="90000"/>
              </a:lnSpc>
              <a:spcBef>
                <a:spcPct val="20000"/>
              </a:spcBef>
              <a:defRPr/>
            </a:pPr>
            <a:r>
              <a:rPr kumimoji="0" lang="en-US" sz="4400" b="1" i="0" u="none" strike="noStrike" kern="1200" cap="none" spc="0" normalizeH="0" baseline="0" noProof="0" dirty="0" smtClean="0">
                <a:ln>
                  <a:noFill/>
                </a:ln>
                <a:solidFill>
                  <a:srgbClr val="002060"/>
                </a:solidFill>
                <a:effectLst/>
                <a:uLnTx/>
                <a:uFillTx/>
                <a:latin typeface="+mn-lt"/>
                <a:ea typeface="+mn-ea"/>
                <a:cs typeface="+mn-cs"/>
              </a:rPr>
              <a:t>INDUSTRIAL MATERIALS &amp;</a:t>
            </a:r>
            <a:r>
              <a:rPr lang="en-US" sz="4400" b="1" dirty="0" smtClean="0">
                <a:solidFill>
                  <a:srgbClr val="002060"/>
                </a:solidFill>
              </a:rPr>
              <a:t> </a:t>
            </a:r>
          </a:p>
          <a:p>
            <a:pPr lvl="0" algn="ctr">
              <a:lnSpc>
                <a:spcPct val="90000"/>
              </a:lnSpc>
              <a:spcBef>
                <a:spcPct val="20000"/>
              </a:spcBef>
              <a:defRPr/>
            </a:pPr>
            <a:r>
              <a:rPr lang="en-US" sz="4400" b="1" dirty="0" smtClean="0">
                <a:solidFill>
                  <a:srgbClr val="002060"/>
                </a:solidFill>
              </a:rPr>
              <a:t>SPARE PARTS</a:t>
            </a:r>
            <a:endParaRPr kumimoji="0" lang="en-US" sz="32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990600" y="1524000"/>
            <a:ext cx="5638800" cy="5232202"/>
          </a:xfrm>
          <a:prstGeom prst="rect">
            <a:avLst/>
          </a:prstGeom>
        </p:spPr>
        <p:txBody>
          <a:bodyPr wrap="square">
            <a:spAutoFit/>
          </a:bodyPr>
          <a:lstStyle/>
          <a:p>
            <a:pPr algn="just">
              <a:buFont typeface="Wingdings" pitchFamily="2" charset="2"/>
              <a:buChar char="Ø"/>
            </a:pPr>
            <a:r>
              <a:rPr lang="en-US" sz="2000" dirty="0" smtClean="0"/>
              <a:t>Introduction</a:t>
            </a:r>
          </a:p>
          <a:p>
            <a:pPr algn="just">
              <a:buFont typeface="Wingdings" pitchFamily="2" charset="2"/>
              <a:buChar char="Ø"/>
            </a:pPr>
            <a:r>
              <a:rPr lang="en-US" sz="2000" dirty="0" smtClean="0"/>
              <a:t>About US</a:t>
            </a:r>
          </a:p>
          <a:p>
            <a:pPr algn="just">
              <a:buFont typeface="Wingdings" pitchFamily="2" charset="2"/>
              <a:buChar char="Ø"/>
            </a:pPr>
            <a:r>
              <a:rPr lang="en-US" sz="2000" dirty="0" smtClean="0"/>
              <a:t>Vision &amp; Mission</a:t>
            </a:r>
          </a:p>
          <a:p>
            <a:pPr algn="just">
              <a:buFont typeface="Wingdings" pitchFamily="2" charset="2"/>
              <a:buChar char="Ø"/>
            </a:pPr>
            <a:r>
              <a:rPr lang="en-US" sz="2000" dirty="0" smtClean="0"/>
              <a:t>Office Location</a:t>
            </a:r>
          </a:p>
          <a:p>
            <a:pPr lvl="0" algn="just">
              <a:buFont typeface="Wingdings" pitchFamily="2" charset="2"/>
              <a:buChar char="Ø"/>
            </a:pPr>
            <a:r>
              <a:rPr lang="en-US" sz="2000" dirty="0" smtClean="0"/>
              <a:t>Organizational Information</a:t>
            </a:r>
          </a:p>
          <a:p>
            <a:pPr lvl="0" algn="just">
              <a:buFont typeface="Wingdings" pitchFamily="2" charset="2"/>
              <a:buChar char="Ø"/>
            </a:pPr>
            <a:r>
              <a:rPr lang="en-US" sz="2000" dirty="0" smtClean="0"/>
              <a:t>Organization Chart</a:t>
            </a:r>
          </a:p>
          <a:p>
            <a:pPr lvl="0" algn="just">
              <a:buFont typeface="Wingdings" pitchFamily="2" charset="2"/>
              <a:buChar char="Ø"/>
            </a:pPr>
            <a:r>
              <a:rPr lang="en-US" sz="2000" dirty="0" smtClean="0"/>
              <a:t>Commercial Registration Certificate</a:t>
            </a:r>
          </a:p>
          <a:p>
            <a:pPr lvl="0" algn="just">
              <a:buFont typeface="Wingdings" pitchFamily="2" charset="2"/>
              <a:buChar char="Ø"/>
            </a:pPr>
            <a:r>
              <a:rPr lang="en-US" sz="2000" dirty="0" smtClean="0"/>
              <a:t>Chamber of Commerce Certificate</a:t>
            </a:r>
          </a:p>
          <a:p>
            <a:pPr lvl="0" algn="just">
              <a:buFont typeface="Wingdings" pitchFamily="2" charset="2"/>
              <a:buChar char="Ø"/>
            </a:pPr>
            <a:r>
              <a:rPr lang="en-US" sz="2000" dirty="0" smtClean="0"/>
              <a:t>Zakat Certificate 1/2 </a:t>
            </a:r>
          </a:p>
          <a:p>
            <a:pPr lvl="0" algn="just">
              <a:buFont typeface="Wingdings" pitchFamily="2" charset="2"/>
              <a:buChar char="Ø"/>
            </a:pPr>
            <a:r>
              <a:rPr lang="en-US" sz="2000" dirty="0" smtClean="0"/>
              <a:t>Zakat Certificate 2/2</a:t>
            </a:r>
          </a:p>
          <a:p>
            <a:pPr lvl="0" algn="just">
              <a:buFont typeface="Wingdings" pitchFamily="2" charset="2"/>
              <a:buChar char="Ø"/>
            </a:pPr>
            <a:r>
              <a:rPr lang="en-US" sz="2000" dirty="0" err="1" smtClean="0"/>
              <a:t>Gozi</a:t>
            </a:r>
            <a:r>
              <a:rPr lang="en-US" sz="2000" dirty="0" smtClean="0"/>
              <a:t> Certificate</a:t>
            </a:r>
          </a:p>
          <a:p>
            <a:pPr lvl="0" algn="just">
              <a:buFont typeface="Wingdings" pitchFamily="2" charset="2"/>
              <a:buChar char="Ø"/>
            </a:pPr>
            <a:r>
              <a:rPr lang="en-US" sz="2000" dirty="0" smtClean="0"/>
              <a:t>Service Details</a:t>
            </a:r>
          </a:p>
          <a:p>
            <a:pPr lvl="0" algn="just">
              <a:buFont typeface="Wingdings" pitchFamily="2" charset="2"/>
              <a:buChar char="Ø"/>
            </a:pPr>
            <a:r>
              <a:rPr lang="en-US" sz="2000" dirty="0" smtClean="0"/>
              <a:t>Product Catalog</a:t>
            </a:r>
          </a:p>
          <a:p>
            <a:pPr lvl="0" algn="just">
              <a:buFont typeface="Wingdings" pitchFamily="2" charset="2"/>
              <a:buChar char="Ø"/>
            </a:pPr>
            <a:r>
              <a:rPr lang="en-US" sz="2000" dirty="0" smtClean="0"/>
              <a:t>Contact Details</a:t>
            </a:r>
          </a:p>
          <a:p>
            <a:pPr lvl="0" algn="just">
              <a:buFont typeface="Wingdings" pitchFamily="2" charset="2"/>
              <a:buChar char="Ø"/>
            </a:pPr>
            <a:endParaRPr lang="en-US" dirty="0" smtClean="0"/>
          </a:p>
          <a:p>
            <a:pPr algn="just">
              <a:buFont typeface="Wingdings" pitchFamily="2" charset="2"/>
              <a:buChar char="Ø"/>
            </a:pPr>
            <a:endParaRPr lang="en-US" dirty="0" smtClean="0"/>
          </a:p>
          <a:p>
            <a:pPr algn="just">
              <a:buFont typeface="Wingdings" pitchFamily="10" charset="2"/>
              <a:buNone/>
            </a:pPr>
            <a:endParaRPr lang="en-US" dirty="0"/>
          </a:p>
        </p:txBody>
      </p:sp>
      <p:sp>
        <p:nvSpPr>
          <p:cNvPr id="7" name="Rectangle 6"/>
          <p:cNvSpPr/>
          <p:nvPr/>
        </p:nvSpPr>
        <p:spPr>
          <a:xfrm>
            <a:off x="914400" y="1076980"/>
            <a:ext cx="2286000" cy="523220"/>
          </a:xfrm>
          <a:prstGeom prst="rect">
            <a:avLst/>
          </a:prstGeom>
        </p:spPr>
        <p:txBody>
          <a:bodyPr wrap="square">
            <a:spAutoFit/>
          </a:bodyPr>
          <a:lstStyle/>
          <a:p>
            <a:r>
              <a:rPr lang="en-US" sz="2800" b="1" i="0" u="sng" dirty="0" smtClean="0">
                <a:solidFill>
                  <a:srgbClr val="FF0000"/>
                </a:solidFill>
                <a:latin typeface="Century Gothic" pitchFamily="42" charset="0"/>
              </a:rPr>
              <a:t>CONTENTS</a:t>
            </a:r>
            <a:endParaRPr lang="en-US" sz="2800" b="1" dirty="0"/>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762000" y="1238845"/>
            <a:ext cx="8001000" cy="4832092"/>
          </a:xfrm>
          <a:prstGeom prst="rect">
            <a:avLst/>
          </a:prstGeom>
        </p:spPr>
        <p:txBody>
          <a:bodyPr wrap="square">
            <a:spAutoFit/>
          </a:bodyPr>
          <a:lstStyle/>
          <a:p>
            <a:pPr lvl="0"/>
            <a:r>
              <a:rPr lang="en-US" sz="3200" b="1" u="sng" dirty="0" smtClean="0">
                <a:solidFill>
                  <a:srgbClr val="FF0000"/>
                </a:solidFill>
                <a:latin typeface="Calibri" pitchFamily="34" charset="0"/>
                <a:ea typeface="Calibri" pitchFamily="34" charset="0"/>
                <a:cs typeface="Times New Roman" pitchFamily="18" charset="0"/>
              </a:rPr>
              <a:t>I</a:t>
            </a:r>
            <a:r>
              <a:rPr lang="en-US" b="1" u="sng" dirty="0" smtClean="0">
                <a:solidFill>
                  <a:srgbClr val="FF0000"/>
                </a:solidFill>
                <a:latin typeface="Calibri" pitchFamily="34" charset="0"/>
                <a:ea typeface="Calibri" pitchFamily="34" charset="0"/>
                <a:cs typeface="Times New Roman" pitchFamily="18" charset="0"/>
              </a:rPr>
              <a:t>NTRODUCTION</a:t>
            </a:r>
          </a:p>
          <a:p>
            <a:pPr lvl="0"/>
            <a:endParaRPr lang="en-US" sz="800" dirty="0" smtClean="0">
              <a:latin typeface="Arial" pitchFamily="34" charset="0"/>
            </a:endParaRPr>
          </a:p>
          <a:p>
            <a:r>
              <a:rPr lang="en-US" dirty="0" smtClean="0"/>
              <a:t>We take this pleasure to introduce our self as “Best Spare Parts Trading Est." We are in the business from past 8 years &amp; one of the leading suppliers of wide spectrum of Industrial Material. Our traded Industrial Material find wide application in various Industries such as Automotive, Paper, Steel, Petrochemical and several other industries.</a:t>
            </a:r>
          </a:p>
          <a:p>
            <a:endParaRPr lang="en-US" sz="800" dirty="0" smtClean="0"/>
          </a:p>
          <a:p>
            <a:r>
              <a:rPr lang="en-US" dirty="0" smtClean="0"/>
              <a:t>We are confident that the fine Quality and Reasonable Prices will bring you high economic benefits and we sincerely believe to develop healthy relation &amp; good contacts with your esteemed company &amp; are waiting passionately to receive quarries to give reliable, prompt &amp; quality services at most competitive prices.</a:t>
            </a:r>
          </a:p>
          <a:p>
            <a:endParaRPr lang="en-US" sz="800" dirty="0" smtClean="0"/>
          </a:p>
          <a:p>
            <a:pPr lvl="0"/>
            <a:r>
              <a:rPr lang="en-US" dirty="0" smtClean="0">
                <a:latin typeface="Calibri" pitchFamily="34" charset="0"/>
                <a:ea typeface="Calibri" pitchFamily="34" charset="0"/>
                <a:cs typeface="Times New Roman" pitchFamily="18" charset="0"/>
              </a:rPr>
              <a:t>Kindly register our Name in the approved list of your Supplying Vendors. so we can have your Enquires on regular basis to submit Quotations as and when required.</a:t>
            </a:r>
            <a:endParaRPr lang="en-US" dirty="0" smtClean="0">
              <a:latin typeface="Arial" pitchFamily="34" charset="0"/>
            </a:endParaRPr>
          </a:p>
          <a:p>
            <a:endParaRPr lang="en-US" dirty="0" smtClean="0"/>
          </a:p>
          <a:p>
            <a:r>
              <a:rPr lang="en-US" dirty="0" smtClean="0"/>
              <a:t/>
            </a:r>
            <a:br>
              <a:rPr lang="en-US" dirty="0" smtClean="0"/>
            </a:br>
            <a:endParaRPr lang="en-US" dirty="0"/>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685800" y="2090678"/>
            <a:ext cx="8001000" cy="2862322"/>
          </a:xfrm>
          <a:prstGeom prst="rect">
            <a:avLst/>
          </a:prstGeom>
        </p:spPr>
        <p:txBody>
          <a:bodyPr wrap="square">
            <a:spAutoFit/>
          </a:bodyPr>
          <a:lstStyle/>
          <a:p>
            <a:pPr algn="just">
              <a:buFont typeface="Wingdings" pitchFamily="10" charset="2"/>
              <a:buNone/>
            </a:pPr>
            <a:r>
              <a:rPr lang="en-US" dirty="0" smtClean="0"/>
              <a:t>Best Spare Parts Trading Est, is widely regarded as the most interesting and valuable sources of getting all kind of spares with respect to the proper brands and part numbers</a:t>
            </a:r>
          </a:p>
          <a:p>
            <a:pPr algn="just">
              <a:buFont typeface="Wingdings" pitchFamily="10" charset="2"/>
              <a:buNone/>
            </a:pPr>
            <a:r>
              <a:rPr lang="en-US" dirty="0" smtClean="0"/>
              <a:t> </a:t>
            </a:r>
          </a:p>
          <a:p>
            <a:pPr algn="just">
              <a:buFont typeface="Wingdings" pitchFamily="10" charset="2"/>
              <a:buNone/>
            </a:pPr>
            <a:r>
              <a:rPr lang="en-US" dirty="0" smtClean="0"/>
              <a:t>	Furthermore, we use the sophisticated computer programs to locate the material with code and part number, we do keep all the records of manufacturer and agents world wide, it help us to locate any material in easy manner. If, for any parts need to expose thro comprehensive details and drawing, we are giving our valuable customer to have a complete evaluation technically to proceed us in a respective manner according to our customer requirement </a:t>
            </a:r>
            <a:endParaRPr lang="en-US" dirty="0"/>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990600" y="1238845"/>
            <a:ext cx="7696200" cy="4862870"/>
          </a:xfrm>
          <a:prstGeom prst="rect">
            <a:avLst/>
          </a:prstGeom>
        </p:spPr>
        <p:txBody>
          <a:bodyPr wrap="square">
            <a:spAutoFit/>
          </a:bodyPr>
          <a:lstStyle/>
          <a:p>
            <a:pPr lvl="0"/>
            <a:r>
              <a:rPr lang="en-US" sz="3200" b="1" u="sng" dirty="0" smtClean="0">
                <a:solidFill>
                  <a:srgbClr val="FF0000"/>
                </a:solidFill>
                <a:latin typeface="Calibri" pitchFamily="34" charset="0"/>
                <a:ea typeface="Calibri" pitchFamily="34" charset="0"/>
                <a:cs typeface="Times New Roman" pitchFamily="18" charset="0"/>
              </a:rPr>
              <a:t>A</a:t>
            </a:r>
            <a:r>
              <a:rPr lang="en-US" b="1" u="sng" dirty="0" smtClean="0">
                <a:solidFill>
                  <a:srgbClr val="FF0000"/>
                </a:solidFill>
                <a:latin typeface="Calibri" pitchFamily="34" charset="0"/>
                <a:ea typeface="Calibri" pitchFamily="34" charset="0"/>
                <a:cs typeface="Times New Roman" pitchFamily="18" charset="0"/>
              </a:rPr>
              <a:t>BOUT  US</a:t>
            </a:r>
          </a:p>
          <a:p>
            <a:pPr lvl="0"/>
            <a:endParaRPr lang="en-US" sz="800" dirty="0" smtClean="0">
              <a:latin typeface="Arial" pitchFamily="34" charset="0"/>
            </a:endParaRPr>
          </a:p>
          <a:p>
            <a:r>
              <a:rPr lang="en-US" dirty="0" smtClean="0"/>
              <a:t>The Management of </a:t>
            </a:r>
            <a:r>
              <a:rPr lang="en-US" b="1" i="1" u="sng" dirty="0" smtClean="0">
                <a:solidFill>
                  <a:srgbClr val="002060"/>
                </a:solidFill>
              </a:rPr>
              <a:t>“Best Spare Parts Trading Est.” </a:t>
            </a:r>
            <a:r>
              <a:rPr lang="en-US" dirty="0" smtClean="0"/>
              <a:t>is firmly committed to quality.</a:t>
            </a:r>
          </a:p>
          <a:p>
            <a:r>
              <a:rPr lang="en-US" dirty="0" smtClean="0"/>
              <a:t>We know that the future of the company depends on the satisfaction of our customer, and convinced that the satisfaction of our customer depends on the excellence of our products and services. It is therefore our highest priority to ensure that all aspects of quality control are addressed throughout our organization and in all our strategic planning.</a:t>
            </a:r>
          </a:p>
          <a:p>
            <a:r>
              <a:rPr lang="en-US" dirty="0" smtClean="0"/>
              <a:t> </a:t>
            </a:r>
          </a:p>
          <a:p>
            <a:r>
              <a:rPr lang="en-US" dirty="0" smtClean="0"/>
              <a:t>We believe that each individual member who performs an activity or task in producing a product or service delivers a unique contribution to quality of that product or service. It is therefore management policy that these individual members are held responsible and accountable for those quality aspects, which form part of their particular activities or task. The company will ensure that each member contributes significant to high quality standards, and all employees have an understanding of the company objectives and goals.</a:t>
            </a:r>
            <a:endParaRPr lang="en-US" dirty="0"/>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762000" y="1219200"/>
            <a:ext cx="965329" cy="584775"/>
          </a:xfrm>
          <a:prstGeom prst="rect">
            <a:avLst/>
          </a:prstGeom>
        </p:spPr>
        <p:txBody>
          <a:bodyPr wrap="none">
            <a:spAutoFit/>
          </a:bodyPr>
          <a:lstStyle/>
          <a:p>
            <a:pPr lvl="0"/>
            <a:r>
              <a:rPr lang="en-US" sz="3200" b="1" u="sng" dirty="0" smtClean="0">
                <a:solidFill>
                  <a:srgbClr val="FF0000"/>
                </a:solidFill>
                <a:latin typeface="Calibri" pitchFamily="34" charset="0"/>
                <a:ea typeface="Calibri" pitchFamily="34" charset="0"/>
                <a:cs typeface="Times New Roman" pitchFamily="18" charset="0"/>
              </a:rPr>
              <a:t>V</a:t>
            </a:r>
            <a:r>
              <a:rPr lang="en-US" b="1" u="sng" dirty="0" smtClean="0">
                <a:solidFill>
                  <a:srgbClr val="FF0000"/>
                </a:solidFill>
                <a:latin typeface="Calibri" pitchFamily="34" charset="0"/>
                <a:ea typeface="Calibri" pitchFamily="34" charset="0"/>
                <a:cs typeface="Times New Roman" pitchFamily="18" charset="0"/>
              </a:rPr>
              <a:t>ISION</a:t>
            </a:r>
          </a:p>
        </p:txBody>
      </p:sp>
      <p:sp>
        <p:nvSpPr>
          <p:cNvPr id="3073" name="Rectangle 1"/>
          <p:cNvSpPr>
            <a:spLocks noChangeArrowheads="1"/>
          </p:cNvSpPr>
          <p:nvPr/>
        </p:nvSpPr>
        <p:spPr bwMode="auto">
          <a:xfrm>
            <a:off x="762000" y="1799272"/>
            <a:ext cx="7848600" cy="14773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en-US" dirty="0" smtClean="0"/>
              <a:t>To be the first choice provider of Industrial Material Suppliers &amp; Services, and other related services.</a:t>
            </a:r>
          </a:p>
          <a:p>
            <a:r>
              <a:rPr lang="en-US" dirty="0" smtClean="0"/>
              <a:t> </a:t>
            </a:r>
          </a:p>
          <a:p>
            <a:r>
              <a:rPr lang="en-US" dirty="0" smtClean="0"/>
              <a:t>Through service excellence, we ensure that our clients will prefer our services than our competitors.</a:t>
            </a:r>
            <a:endParaRPr lang="en-US" dirty="0"/>
          </a:p>
        </p:txBody>
      </p:sp>
      <p:sp>
        <p:nvSpPr>
          <p:cNvPr id="9" name="Rectangle 8"/>
          <p:cNvSpPr/>
          <p:nvPr/>
        </p:nvSpPr>
        <p:spPr>
          <a:xfrm>
            <a:off x="762000" y="3149025"/>
            <a:ext cx="1191352" cy="584775"/>
          </a:xfrm>
          <a:prstGeom prst="rect">
            <a:avLst/>
          </a:prstGeom>
        </p:spPr>
        <p:txBody>
          <a:bodyPr wrap="none">
            <a:spAutoFit/>
          </a:bodyPr>
          <a:lstStyle/>
          <a:p>
            <a:pPr lvl="0"/>
            <a:r>
              <a:rPr lang="en-US" sz="3200" b="1" u="sng" dirty="0" smtClean="0">
                <a:solidFill>
                  <a:srgbClr val="FF0000"/>
                </a:solidFill>
                <a:latin typeface="Calibri" pitchFamily="34" charset="0"/>
                <a:ea typeface="Calibri" pitchFamily="34" charset="0"/>
                <a:cs typeface="Times New Roman" pitchFamily="18" charset="0"/>
              </a:rPr>
              <a:t>M</a:t>
            </a:r>
            <a:r>
              <a:rPr lang="en-US" b="1" u="sng" dirty="0" smtClean="0">
                <a:solidFill>
                  <a:srgbClr val="FF0000"/>
                </a:solidFill>
                <a:latin typeface="Calibri" pitchFamily="34" charset="0"/>
                <a:ea typeface="Calibri" pitchFamily="34" charset="0"/>
                <a:cs typeface="Times New Roman" pitchFamily="18" charset="0"/>
              </a:rPr>
              <a:t>ISSION</a:t>
            </a:r>
          </a:p>
        </p:txBody>
      </p:sp>
      <p:sp>
        <p:nvSpPr>
          <p:cNvPr id="3074" name="Rectangle 2"/>
          <p:cNvSpPr>
            <a:spLocks noChangeArrowheads="1"/>
          </p:cNvSpPr>
          <p:nvPr/>
        </p:nvSpPr>
        <p:spPr bwMode="auto">
          <a:xfrm>
            <a:off x="762000" y="3836075"/>
            <a:ext cx="7543800" cy="203132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ea typeface="Calibri" pitchFamily="34" charset="0"/>
                <a:cs typeface="Times New Roman" pitchFamily="18" charset="0"/>
              </a:rPr>
              <a:t>To apply our knowledge and skills to develop, new techniques to meet our customer requirements.</a:t>
            </a:r>
          </a:p>
          <a:p>
            <a:pPr marL="0" marR="0" lvl="0" indent="0" algn="justLow" defTabSz="914400" rtl="0" eaLnBrk="1" fontAlgn="base" latinLnBrk="0" hangingPunct="1">
              <a:lnSpc>
                <a:spcPct val="100000"/>
              </a:lnSpc>
              <a:spcBef>
                <a:spcPct val="0"/>
              </a:spcBef>
              <a:spcAft>
                <a:spcPct val="0"/>
              </a:spcAft>
              <a:buClrTx/>
              <a:buSzTx/>
              <a:buFontTx/>
              <a:buNone/>
              <a:tabLst/>
            </a:pPr>
            <a:endParaRPr kumimoji="0" lang="en-US" b="0" i="0" u="none" strike="noStrike" cap="none" normalizeH="0" baseline="0" dirty="0" smtClean="0">
              <a:ln>
                <a:noFill/>
              </a:ln>
              <a:solidFill>
                <a:schemeClr val="tx1"/>
              </a:solidFill>
              <a:effectLst/>
              <a:cs typeface="Arial" pitchFamily="34" charset="0"/>
            </a:endParaRPr>
          </a:p>
          <a:p>
            <a:pPr marL="0" marR="0" lvl="0" indent="0" algn="justLow"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ea typeface="Calibri" pitchFamily="34" charset="0"/>
                <a:cs typeface="Times New Roman" pitchFamily="18" charset="0"/>
              </a:rPr>
              <a:t>We prefer to prosper on the basis of professionalism and performance. We bring to the table excellent skills in all areas of our operations. We are a team oriented company thus ensuring that our decision making criteria are always in the best interest of our clients, staff and off course all stakeholders.</a:t>
            </a:r>
            <a:endParaRPr kumimoji="0" lang="en-US" b="0" i="0" u="none" strike="noStrike" cap="none" normalizeH="0" baseline="0" dirty="0" smtClean="0">
              <a:ln>
                <a:noFill/>
              </a:ln>
              <a:solidFill>
                <a:schemeClr val="tx1"/>
              </a:solidFill>
              <a:effectLst/>
              <a:cs typeface="Arial" pitchFamily="34" charset="0"/>
            </a:endParaRP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838200" y="1161871"/>
            <a:ext cx="6248400" cy="1200329"/>
          </a:xfrm>
          <a:prstGeom prst="rect">
            <a:avLst/>
          </a:prstGeom>
        </p:spPr>
        <p:txBody>
          <a:bodyPr wrap="square">
            <a:spAutoFit/>
          </a:bodyPr>
          <a:lstStyle/>
          <a:p>
            <a:pPr lvl="0"/>
            <a:r>
              <a:rPr lang="en-US" sz="1600" b="1" u="sng" dirty="0" smtClean="0">
                <a:solidFill>
                  <a:srgbClr val="FF0000"/>
                </a:solidFill>
                <a:latin typeface="Calibri" pitchFamily="34" charset="0"/>
                <a:ea typeface="Calibri" pitchFamily="34" charset="0"/>
                <a:cs typeface="Times New Roman" pitchFamily="18" charset="0"/>
              </a:rPr>
              <a:t> </a:t>
            </a:r>
            <a:r>
              <a:rPr lang="en-US" sz="4400" b="1" u="sng" dirty="0" smtClean="0">
                <a:solidFill>
                  <a:srgbClr val="FF0000"/>
                </a:solidFill>
                <a:latin typeface="Calibri" pitchFamily="34" charset="0"/>
                <a:ea typeface="Calibri" pitchFamily="34" charset="0"/>
                <a:cs typeface="Times New Roman" pitchFamily="18" charset="0"/>
              </a:rPr>
              <a:t>L</a:t>
            </a:r>
            <a:r>
              <a:rPr lang="en-US" sz="2800" b="1" u="sng" dirty="0" smtClean="0">
                <a:solidFill>
                  <a:srgbClr val="FF0000"/>
                </a:solidFill>
                <a:latin typeface="Calibri" pitchFamily="34" charset="0"/>
                <a:ea typeface="Calibri" pitchFamily="34" charset="0"/>
                <a:cs typeface="Times New Roman" pitchFamily="18" charset="0"/>
              </a:rPr>
              <a:t>OCATION</a:t>
            </a:r>
          </a:p>
          <a:p>
            <a:endParaRPr lang="en-US" sz="2800" dirty="0"/>
          </a:p>
        </p:txBody>
      </p:sp>
      <p:sp>
        <p:nvSpPr>
          <p:cNvPr id="8" name="Rectangle 7"/>
          <p:cNvSpPr/>
          <p:nvPr/>
        </p:nvSpPr>
        <p:spPr>
          <a:xfrm>
            <a:off x="838200" y="1952483"/>
            <a:ext cx="7924800" cy="4191917"/>
          </a:xfrm>
          <a:prstGeom prst="rect">
            <a:avLst/>
          </a:prstGeom>
        </p:spPr>
        <p:txBody>
          <a:bodyPr wrap="square">
            <a:spAutoFit/>
          </a:bodyPr>
          <a:lstStyle/>
          <a:p>
            <a:pPr marL="342900" indent="-342900" algn="just">
              <a:spcBef>
                <a:spcPct val="20000"/>
              </a:spcBef>
              <a:buClr>
                <a:schemeClr val="folHlink"/>
              </a:buClr>
              <a:buSzPct val="60000"/>
              <a:buFont typeface="Wingdings" pitchFamily="10" charset="2"/>
              <a:buNone/>
            </a:pPr>
            <a:r>
              <a:rPr lang="en-US" sz="2000" dirty="0" smtClean="0"/>
              <a:t>Best Spare Parts OFFICE Located in AL-JUBAIL – KING FAHAD BIN ABDULAZIZ ROAD (Jeddah Street). Kingdom of SAUDI ARABIA and address as mentioned here under :</a:t>
            </a:r>
          </a:p>
          <a:p>
            <a:pPr marL="342900" indent="-342900" algn="just">
              <a:spcBef>
                <a:spcPct val="20000"/>
              </a:spcBef>
              <a:buClr>
                <a:schemeClr val="folHlink"/>
              </a:buClr>
              <a:buSzPct val="60000"/>
              <a:buFont typeface="Wingdings" pitchFamily="10" charset="2"/>
              <a:buNone/>
            </a:pPr>
            <a:r>
              <a:rPr lang="en-US" dirty="0" smtClean="0"/>
              <a:t>			P. O. BOX 19760  AL – JUBAIL 31951</a:t>
            </a:r>
          </a:p>
          <a:p>
            <a:pPr marL="342900" indent="-342900" algn="just">
              <a:spcBef>
                <a:spcPct val="20000"/>
              </a:spcBef>
              <a:buClr>
                <a:schemeClr val="folHlink"/>
              </a:buClr>
              <a:buSzPct val="60000"/>
              <a:buFont typeface="Wingdings" pitchFamily="10" charset="2"/>
              <a:buNone/>
            </a:pPr>
            <a:r>
              <a:rPr lang="en-US" dirty="0" smtClean="0"/>
              <a:t>			JEDDAH STREET</a:t>
            </a:r>
          </a:p>
          <a:p>
            <a:pPr marL="342900" indent="-342900" algn="just">
              <a:spcBef>
                <a:spcPct val="20000"/>
              </a:spcBef>
              <a:buClr>
                <a:schemeClr val="folHlink"/>
              </a:buClr>
              <a:buSzPct val="60000"/>
              <a:buFont typeface="Wingdings" pitchFamily="10" charset="2"/>
              <a:buNone/>
            </a:pPr>
            <a:r>
              <a:rPr lang="en-US" dirty="0" smtClean="0"/>
              <a:t>			KINGDOM OF SAUDI ARABIA</a:t>
            </a:r>
          </a:p>
          <a:p>
            <a:pPr marL="342900" indent="-342900" algn="just">
              <a:spcBef>
                <a:spcPct val="20000"/>
              </a:spcBef>
              <a:buClr>
                <a:schemeClr val="folHlink"/>
              </a:buClr>
              <a:buSzPct val="60000"/>
              <a:buFont typeface="Wingdings" pitchFamily="10" charset="2"/>
              <a:buNone/>
            </a:pPr>
            <a:endParaRPr lang="en-US" dirty="0" smtClean="0"/>
          </a:p>
          <a:p>
            <a:pPr marL="342900" indent="-342900" algn="just">
              <a:spcBef>
                <a:spcPct val="20000"/>
              </a:spcBef>
              <a:buClr>
                <a:schemeClr val="folHlink"/>
              </a:buClr>
              <a:buSzPct val="60000"/>
              <a:buFont typeface="Wingdings" pitchFamily="10" charset="2"/>
              <a:buNone/>
            </a:pPr>
            <a:r>
              <a:rPr lang="en-US" dirty="0" smtClean="0"/>
              <a:t>Tel / Fax: 		013 625 5220	</a:t>
            </a:r>
          </a:p>
          <a:p>
            <a:pPr marL="342900" indent="-342900" algn="just">
              <a:spcBef>
                <a:spcPct val="20000"/>
              </a:spcBef>
              <a:buClr>
                <a:schemeClr val="folHlink"/>
              </a:buClr>
              <a:buSzPct val="60000"/>
              <a:buFont typeface="Wingdings" pitchFamily="10" charset="2"/>
              <a:buNone/>
            </a:pPr>
            <a:endParaRPr lang="en-US" sz="1400" dirty="0" smtClean="0"/>
          </a:p>
          <a:p>
            <a:pPr marL="342900" indent="-342900" algn="just">
              <a:spcBef>
                <a:spcPct val="20000"/>
              </a:spcBef>
              <a:buClr>
                <a:schemeClr val="folHlink"/>
              </a:buClr>
              <a:buSzPct val="60000"/>
              <a:buFont typeface="Wingdings" pitchFamily="10" charset="2"/>
              <a:buNone/>
            </a:pPr>
            <a:r>
              <a:rPr lang="en-US" dirty="0" smtClean="0"/>
              <a:t>MOBILE. 	:	+966 536408626 </a:t>
            </a:r>
          </a:p>
          <a:p>
            <a:pPr marL="342900" indent="-342900" algn="just">
              <a:spcBef>
                <a:spcPct val="20000"/>
              </a:spcBef>
              <a:buClr>
                <a:schemeClr val="folHlink"/>
              </a:buClr>
              <a:buSzPct val="60000"/>
              <a:buFont typeface="Wingdings" pitchFamily="10" charset="2"/>
              <a:buNone/>
            </a:pPr>
            <a:endParaRPr lang="en-US" sz="1400" dirty="0" smtClean="0"/>
          </a:p>
          <a:p>
            <a:pPr marL="342900" indent="-342900" algn="just">
              <a:spcBef>
                <a:spcPct val="20000"/>
              </a:spcBef>
              <a:buClr>
                <a:schemeClr val="folHlink"/>
              </a:buClr>
              <a:buSzPct val="60000"/>
              <a:buFont typeface="Wingdings" pitchFamily="10" charset="2"/>
              <a:buNone/>
            </a:pPr>
            <a:r>
              <a:rPr lang="en-US" dirty="0" smtClean="0"/>
              <a:t>EMAIL:	:	</a:t>
            </a:r>
            <a:r>
              <a:rPr lang="en-US" dirty="0" smtClean="0">
                <a:hlinkClick r:id="rId2"/>
              </a:rPr>
              <a:t>info@bsp.com.sa</a:t>
            </a:r>
            <a:r>
              <a:rPr lang="en-US" dirty="0" smtClean="0"/>
              <a:t> / </a:t>
            </a:r>
            <a:r>
              <a:rPr lang="en-US" dirty="0" smtClean="0">
                <a:hlinkClick r:id="rId3"/>
              </a:rPr>
              <a:t>younus@bsp.com.sa</a:t>
            </a:r>
            <a:r>
              <a:rPr lang="en-US" dirty="0" smtClean="0"/>
              <a:t> / </a:t>
            </a:r>
            <a:r>
              <a:rPr lang="en-US" dirty="0" smtClean="0">
                <a:hlinkClick r:id="rId4"/>
              </a:rPr>
              <a:t>ali@bsp.com.sa</a:t>
            </a:r>
            <a:r>
              <a:rPr lang="en-US" dirty="0" smtClean="0"/>
              <a:t> </a:t>
            </a:r>
          </a:p>
          <a:p>
            <a:pPr marL="342900" indent="-342900" algn="just">
              <a:spcBef>
                <a:spcPct val="20000"/>
              </a:spcBef>
              <a:buClr>
                <a:schemeClr val="folHlink"/>
              </a:buClr>
              <a:buSzPct val="60000"/>
              <a:buFont typeface="Wingdings" pitchFamily="10" charset="2"/>
              <a:buNone/>
            </a:pPr>
            <a:r>
              <a:rPr lang="en-US" dirty="0" smtClean="0">
                <a:latin typeface="Tahoma" pitchFamily="42" charset="0"/>
              </a:rPr>
              <a:t> </a:t>
            </a:r>
            <a:endParaRPr lang="en-US" dirty="0">
              <a:latin typeface="Tahoma" pitchFamily="42" charset="0"/>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txBox="1">
            <a:spLocks noChangeArrowheads="1"/>
          </p:cNvSpPr>
          <p:nvPr/>
        </p:nvSpPr>
        <p:spPr>
          <a:xfrm>
            <a:off x="609600" y="1143000"/>
            <a:ext cx="7772401" cy="1143000"/>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sng" strike="noStrike" kern="1200" cap="none" spc="0" normalizeH="0" baseline="0" noProof="0" dirty="0" smtClean="0">
                <a:ln>
                  <a:noFill/>
                </a:ln>
                <a:solidFill>
                  <a:srgbClr val="FF0000"/>
                </a:solidFill>
                <a:effectLst/>
                <a:uLnTx/>
                <a:uFillTx/>
                <a:latin typeface="Century Gothic" pitchFamily="42" charset="0"/>
                <a:ea typeface="+mj-ea"/>
                <a:cs typeface="+mj-cs"/>
              </a:rPr>
              <a:t>ORGANIZATIONAL INFORMATION</a:t>
            </a:r>
          </a:p>
        </p:txBody>
      </p:sp>
      <p:sp>
        <p:nvSpPr>
          <p:cNvPr id="8" name="Rectangle 3"/>
          <p:cNvSpPr>
            <a:spLocks noChangeArrowheads="1"/>
          </p:cNvSpPr>
          <p:nvPr/>
        </p:nvSpPr>
        <p:spPr bwMode="auto">
          <a:xfrm>
            <a:off x="762000" y="1752600"/>
            <a:ext cx="7620000" cy="2246769"/>
          </a:xfrm>
          <a:prstGeom prst="rect">
            <a:avLst/>
          </a:prstGeom>
          <a:noFill/>
          <a:ln w="9525">
            <a:noFill/>
            <a:miter lim="800000"/>
            <a:headEnd/>
            <a:tailEnd/>
          </a:ln>
          <a:effectLst/>
        </p:spPr>
        <p:txBody>
          <a:bodyPr wrap="square">
            <a:spAutoFit/>
          </a:bodyPr>
          <a:lstStyle/>
          <a:p>
            <a:pPr algn="just"/>
            <a:r>
              <a:rPr lang="en-US" sz="1400" dirty="0"/>
              <a:t>Date of Company Founded		:	</a:t>
            </a:r>
            <a:r>
              <a:rPr lang="en-US" sz="1400" dirty="0" smtClean="0"/>
              <a:t>2012</a:t>
            </a:r>
            <a:endParaRPr lang="en-US" sz="1400" dirty="0"/>
          </a:p>
          <a:p>
            <a:pPr algn="just" eaLnBrk="0" hangingPunct="0"/>
            <a:r>
              <a:rPr lang="en-US" sz="1400" dirty="0"/>
              <a:t>Type of Company			:	</a:t>
            </a:r>
            <a:r>
              <a:rPr lang="en-US" sz="1400" dirty="0" smtClean="0"/>
              <a:t>BEST SPARE PARTS TRADING EST 						</a:t>
            </a:r>
            <a:endParaRPr lang="en-US" sz="1400" dirty="0"/>
          </a:p>
          <a:p>
            <a:pPr algn="just" eaLnBrk="0" hangingPunct="0"/>
            <a:r>
              <a:rPr lang="en-US" sz="1400" dirty="0"/>
              <a:t> </a:t>
            </a:r>
            <a:r>
              <a:rPr lang="en-US" sz="1400" dirty="0" smtClean="0"/>
              <a:t>Name </a:t>
            </a:r>
            <a:r>
              <a:rPr lang="en-US" sz="1400" dirty="0"/>
              <a:t>of Owner			:	</a:t>
            </a:r>
            <a:r>
              <a:rPr lang="en-US" sz="1400" dirty="0" smtClean="0"/>
              <a:t>SAEED BIN ABDULLAH AL - MARHOON</a:t>
            </a:r>
            <a:r>
              <a:rPr lang="en-US" sz="1400" dirty="0" smtClean="0">
                <a:solidFill>
                  <a:srgbClr val="FF0000"/>
                </a:solidFill>
              </a:rPr>
              <a:t>      		</a:t>
            </a:r>
            <a:r>
              <a:rPr lang="en-US" sz="1400" dirty="0"/>
              <a:t> </a:t>
            </a:r>
          </a:p>
          <a:p>
            <a:pPr algn="just" eaLnBrk="0" hangingPunct="0"/>
            <a:r>
              <a:rPr lang="en-US" sz="1400" dirty="0"/>
              <a:t>Registered under the laws of		:	SAUDI ARABIA</a:t>
            </a:r>
          </a:p>
          <a:p>
            <a:pPr algn="just" eaLnBrk="0" hangingPunct="0"/>
            <a:r>
              <a:rPr lang="en-US" sz="1400" dirty="0"/>
              <a:t> </a:t>
            </a:r>
          </a:p>
          <a:p>
            <a:pPr algn="just" eaLnBrk="0" hangingPunct="0"/>
            <a:r>
              <a:rPr lang="en-US" sz="1400" dirty="0"/>
              <a:t>Commercial Registration No.		:	</a:t>
            </a:r>
            <a:r>
              <a:rPr lang="en-GB" sz="1400" dirty="0" smtClean="0"/>
              <a:t> 2055102348</a:t>
            </a:r>
            <a:endParaRPr lang="en-US" sz="1400" dirty="0"/>
          </a:p>
          <a:p>
            <a:pPr algn="just" eaLnBrk="0" hangingPunct="0"/>
            <a:r>
              <a:rPr lang="en-US" sz="1400" dirty="0"/>
              <a:t> </a:t>
            </a:r>
          </a:p>
          <a:p>
            <a:pPr algn="just" eaLnBrk="0" hangingPunct="0"/>
            <a:r>
              <a:rPr lang="en-US" sz="1400" dirty="0" smtClean="0"/>
              <a:t>Total No. of Employees			:	07</a:t>
            </a:r>
          </a:p>
        </p:txBody>
      </p:sp>
      <p:sp>
        <p:nvSpPr>
          <p:cNvPr id="9" name="Rectangle 4"/>
          <p:cNvSpPr>
            <a:spLocks noChangeArrowheads="1"/>
          </p:cNvSpPr>
          <p:nvPr/>
        </p:nvSpPr>
        <p:spPr bwMode="auto">
          <a:xfrm>
            <a:off x="838200" y="4038600"/>
            <a:ext cx="7543800" cy="2831544"/>
          </a:xfrm>
          <a:prstGeom prst="rect">
            <a:avLst/>
          </a:prstGeom>
          <a:noFill/>
          <a:ln w="9525">
            <a:noFill/>
            <a:miter lim="800000"/>
            <a:headEnd/>
            <a:tailEnd/>
          </a:ln>
          <a:effectLst/>
        </p:spPr>
        <p:txBody>
          <a:bodyPr wrap="square" lIns="0" tIns="0" rIns="0" bIns="0">
            <a:spAutoFit/>
          </a:bodyPr>
          <a:lstStyle/>
          <a:p>
            <a:pPr algn="just"/>
            <a:endParaRPr lang="en-US" sz="1200" u="sng" dirty="0">
              <a:latin typeface="Arial Black" pitchFamily="42" charset="0"/>
            </a:endParaRPr>
          </a:p>
          <a:p>
            <a:pPr algn="just" eaLnBrk="0" hangingPunct="0"/>
            <a:r>
              <a:rPr lang="en-US" sz="1400" b="1" dirty="0">
                <a:solidFill>
                  <a:srgbClr val="FF0000"/>
                </a:solidFill>
              </a:rPr>
              <a:t>BANK </a:t>
            </a:r>
            <a:r>
              <a:rPr lang="en-US" sz="1400" b="1" dirty="0" smtClean="0">
                <a:solidFill>
                  <a:srgbClr val="FF0000"/>
                </a:solidFill>
              </a:rPr>
              <a:t>REFERENCES</a:t>
            </a:r>
          </a:p>
          <a:p>
            <a:pPr algn="just" eaLnBrk="0" hangingPunct="0"/>
            <a:endParaRPr lang="en-US" sz="1400" b="1" dirty="0"/>
          </a:p>
          <a:p>
            <a:pPr algn="just" eaLnBrk="0" hangingPunct="0"/>
            <a:r>
              <a:rPr lang="en-US" sz="1400" dirty="0" smtClean="0"/>
              <a:t>BEST SPARE PARTS TRADING EST.</a:t>
            </a:r>
            <a:endParaRPr lang="en-US" sz="1400" dirty="0"/>
          </a:p>
          <a:p>
            <a:pPr algn="just" eaLnBrk="0" hangingPunct="0"/>
            <a:r>
              <a:rPr lang="en-US" sz="1400" dirty="0" smtClean="0"/>
              <a:t>ACCOUNT </a:t>
            </a:r>
            <a:r>
              <a:rPr lang="en-US" sz="1400" dirty="0"/>
              <a:t>NO. :	</a:t>
            </a:r>
            <a:r>
              <a:rPr lang="en-US" sz="1400" dirty="0" smtClean="0"/>
              <a:t>830063939001</a:t>
            </a:r>
            <a:endParaRPr lang="en-US" sz="1400" dirty="0"/>
          </a:p>
          <a:p>
            <a:pPr algn="just" eaLnBrk="0" hangingPunct="0"/>
            <a:r>
              <a:rPr lang="en-US" sz="1400" dirty="0" smtClean="0"/>
              <a:t>IBAN </a:t>
            </a:r>
            <a:r>
              <a:rPr lang="en-US" sz="1400" dirty="0"/>
              <a:t>NO.	:	</a:t>
            </a:r>
            <a:r>
              <a:rPr lang="en-US" sz="1400" dirty="0" smtClean="0"/>
              <a:t>SA36 4500 0000 8300 6393 9001</a:t>
            </a:r>
            <a:endParaRPr lang="en-US" sz="1400" dirty="0"/>
          </a:p>
          <a:p>
            <a:pPr algn="just" eaLnBrk="0" hangingPunct="0"/>
            <a:r>
              <a:rPr lang="en-US" sz="1400" dirty="0" smtClean="0"/>
              <a:t>CURRENCY</a:t>
            </a:r>
            <a:r>
              <a:rPr lang="en-US" sz="1400" dirty="0"/>
              <a:t>	:	SAR</a:t>
            </a:r>
          </a:p>
          <a:p>
            <a:pPr algn="just" eaLnBrk="0" hangingPunct="0"/>
            <a:r>
              <a:rPr lang="en-US" sz="1400" dirty="0" smtClean="0"/>
              <a:t>BRANCH</a:t>
            </a:r>
            <a:r>
              <a:rPr lang="en-US" sz="1400" dirty="0"/>
              <a:t>	:	JUBAIL </a:t>
            </a:r>
            <a:r>
              <a:rPr lang="en-US" sz="1400" dirty="0" smtClean="0"/>
              <a:t>CITY (126)</a:t>
            </a:r>
            <a:endParaRPr lang="en-US" sz="1400" dirty="0"/>
          </a:p>
          <a:p>
            <a:pPr algn="just" eaLnBrk="0" hangingPunct="0"/>
            <a:r>
              <a:rPr lang="en-US" sz="1400" dirty="0" smtClean="0"/>
              <a:t>BANK</a:t>
            </a:r>
            <a:r>
              <a:rPr lang="en-US" sz="1400" dirty="0"/>
              <a:t>	:	</a:t>
            </a:r>
            <a:r>
              <a:rPr lang="en-US" sz="1400" dirty="0" smtClean="0"/>
              <a:t>SAUDI AWWAL BANK (SAB)</a:t>
            </a:r>
            <a:endParaRPr lang="en-US" sz="1400" dirty="0"/>
          </a:p>
          <a:p>
            <a:pPr algn="just" eaLnBrk="0" hangingPunct="0"/>
            <a:endParaRPr lang="en-US" sz="1200" b="1" dirty="0" smtClean="0"/>
          </a:p>
          <a:p>
            <a:pPr algn="just" eaLnBrk="0" hangingPunct="0"/>
            <a:endParaRPr lang="en-US" sz="1200" b="1" dirty="0"/>
          </a:p>
          <a:p>
            <a:pPr algn="just" eaLnBrk="0" hangingPunct="0"/>
            <a:endParaRPr lang="en-US" sz="1200" b="1" dirty="0"/>
          </a:p>
          <a:p>
            <a:pPr algn="just" eaLnBrk="0" hangingPunct="0"/>
            <a:r>
              <a:rPr lang="en-US" sz="1200" dirty="0"/>
              <a:t> </a:t>
            </a:r>
          </a:p>
          <a:p>
            <a:pPr algn="just" eaLnBrk="0" hangingPunct="0"/>
            <a:r>
              <a:rPr lang="en-US" sz="1200" dirty="0"/>
              <a:t>	</a:t>
            </a:r>
            <a:endParaRPr lang="en-US" dirty="0"/>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38200" y="1295400"/>
            <a:ext cx="2679323" cy="584775"/>
          </a:xfrm>
          <a:prstGeom prst="rect">
            <a:avLst/>
          </a:prstGeom>
        </p:spPr>
        <p:txBody>
          <a:bodyPr wrap="none">
            <a:spAutoFit/>
          </a:bodyPr>
          <a:lstStyle/>
          <a:p>
            <a:r>
              <a:rPr lang="en-US" sz="3200" b="1" u="sng" dirty="0" smtClean="0">
                <a:solidFill>
                  <a:srgbClr val="FF0000"/>
                </a:solidFill>
                <a:latin typeface="Calibri" pitchFamily="34" charset="0"/>
                <a:ea typeface="Calibri" pitchFamily="34" charset="0"/>
                <a:cs typeface="Times New Roman" pitchFamily="18" charset="0"/>
              </a:rPr>
              <a:t>O</a:t>
            </a:r>
            <a:r>
              <a:rPr lang="en-US" b="1" u="sng" dirty="0" smtClean="0">
                <a:solidFill>
                  <a:srgbClr val="FF0000"/>
                </a:solidFill>
                <a:latin typeface="Calibri" pitchFamily="34" charset="0"/>
                <a:ea typeface="Calibri" pitchFamily="34" charset="0"/>
                <a:cs typeface="Times New Roman" pitchFamily="18" charset="0"/>
              </a:rPr>
              <a:t>RGANAZATION </a:t>
            </a:r>
            <a:r>
              <a:rPr lang="en-US" sz="3200" b="1" u="sng" dirty="0" smtClean="0">
                <a:solidFill>
                  <a:srgbClr val="FF0000"/>
                </a:solidFill>
                <a:latin typeface="Calibri" pitchFamily="34" charset="0"/>
                <a:ea typeface="Calibri" pitchFamily="34" charset="0"/>
                <a:cs typeface="Times New Roman" pitchFamily="18" charset="0"/>
              </a:rPr>
              <a:t>C</a:t>
            </a:r>
            <a:r>
              <a:rPr lang="en-US" b="1" u="sng" dirty="0" smtClean="0">
                <a:solidFill>
                  <a:srgbClr val="FF0000"/>
                </a:solidFill>
                <a:latin typeface="Calibri" pitchFamily="34" charset="0"/>
                <a:ea typeface="Calibri" pitchFamily="34" charset="0"/>
                <a:cs typeface="Times New Roman" pitchFamily="18" charset="0"/>
              </a:rPr>
              <a:t>HART</a:t>
            </a:r>
            <a:endParaRPr lang="en-US" dirty="0"/>
          </a:p>
        </p:txBody>
      </p:sp>
      <p:pic>
        <p:nvPicPr>
          <p:cNvPr id="5" name="Picture 4"/>
          <p:cNvPicPr/>
          <p:nvPr/>
        </p:nvPicPr>
        <p:blipFill>
          <a:blip r:embed="rId2" cstate="print"/>
          <a:srcRect/>
          <a:stretch>
            <a:fillRect/>
          </a:stretch>
        </p:blipFill>
        <p:spPr bwMode="auto">
          <a:xfrm>
            <a:off x="609600" y="1901946"/>
            <a:ext cx="8153400" cy="3889254"/>
          </a:xfrm>
          <a:prstGeom prst="rect">
            <a:avLst/>
          </a:prstGeom>
          <a:noFill/>
          <a:ln w="9525">
            <a:noFill/>
            <a:miter lim="800000"/>
            <a:headEnd/>
            <a:tailEnd/>
          </a:ln>
        </p:spPr>
      </p:pic>
    </p:spTree>
    <p:extLst>
      <p:ext uri="{BB962C8B-B14F-4D97-AF65-F5344CB8AC3E}">
        <p14:creationId xmlns:p14="http://schemas.microsoft.com/office/powerpoint/2010/main" val="503703988"/>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85800" y="1026311"/>
            <a:ext cx="3028714" cy="584775"/>
          </a:xfrm>
          <a:prstGeom prst="rect">
            <a:avLst/>
          </a:prstGeom>
        </p:spPr>
        <p:txBody>
          <a:bodyPr wrap="none">
            <a:spAutoFit/>
          </a:bodyPr>
          <a:lstStyle/>
          <a:p>
            <a:r>
              <a:rPr lang="en-US" sz="3200" b="1" u="sng" dirty="0" smtClean="0">
                <a:solidFill>
                  <a:srgbClr val="FF0000"/>
                </a:solidFill>
                <a:latin typeface="Calibri" pitchFamily="34" charset="0"/>
                <a:ea typeface="Calibri" pitchFamily="34" charset="0"/>
                <a:cs typeface="Times New Roman" pitchFamily="18" charset="0"/>
              </a:rPr>
              <a:t>C</a:t>
            </a:r>
            <a:r>
              <a:rPr lang="en-US" b="1" u="sng" dirty="0" smtClean="0">
                <a:solidFill>
                  <a:srgbClr val="FF0000"/>
                </a:solidFill>
                <a:latin typeface="Calibri" pitchFamily="34" charset="0"/>
                <a:ea typeface="Calibri" pitchFamily="34" charset="0"/>
                <a:cs typeface="Times New Roman" pitchFamily="18" charset="0"/>
              </a:rPr>
              <a:t>OMERCIAL </a:t>
            </a:r>
            <a:r>
              <a:rPr lang="en-US" sz="3200" b="1" u="sng" dirty="0" smtClean="0">
                <a:solidFill>
                  <a:srgbClr val="FF0000"/>
                </a:solidFill>
                <a:latin typeface="Calibri" pitchFamily="34" charset="0"/>
                <a:ea typeface="Calibri" pitchFamily="34" charset="0"/>
                <a:cs typeface="Times New Roman" pitchFamily="18" charset="0"/>
              </a:rPr>
              <a:t>R</a:t>
            </a:r>
            <a:r>
              <a:rPr lang="en-US" b="1" u="sng" dirty="0" smtClean="0">
                <a:solidFill>
                  <a:srgbClr val="FF0000"/>
                </a:solidFill>
                <a:latin typeface="Calibri" pitchFamily="34" charset="0"/>
                <a:ea typeface="Calibri" pitchFamily="34" charset="0"/>
                <a:cs typeface="Times New Roman" pitchFamily="18" charset="0"/>
              </a:rPr>
              <a:t>EGISTRATION </a:t>
            </a:r>
            <a:endParaRPr lang="en-US" dirty="0" smtClean="0"/>
          </a:p>
        </p:txBody>
      </p:sp>
      <p:pic>
        <p:nvPicPr>
          <p:cNvPr id="2" name="Picture 2"/>
          <p:cNvPicPr>
            <a:picLocks noChangeAspect="1" noChangeArrowheads="1"/>
          </p:cNvPicPr>
          <p:nvPr/>
        </p:nvPicPr>
        <p:blipFill>
          <a:blip r:embed="rId2" cstate="print"/>
          <a:srcRect l="11667" t="12593" r="22917" b="5185"/>
          <a:stretch>
            <a:fillRect/>
          </a:stretch>
        </p:blipFill>
        <p:spPr bwMode="auto">
          <a:xfrm>
            <a:off x="381000" y="1676400"/>
            <a:ext cx="8458200" cy="4343400"/>
          </a:xfrm>
          <a:prstGeom prst="rect">
            <a:avLst/>
          </a:prstGeom>
          <a:noFill/>
          <a:ln w="9525">
            <a:noFill/>
            <a:miter lim="800000"/>
            <a:headEnd/>
            <a:tailEnd/>
          </a:ln>
        </p:spPr>
      </p:pic>
    </p:spTree>
    <p:extLst>
      <p:ext uri="{BB962C8B-B14F-4D97-AF65-F5344CB8AC3E}">
        <p14:creationId xmlns:p14="http://schemas.microsoft.com/office/powerpoint/2010/main" val="1915988216"/>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85800" y="1026311"/>
            <a:ext cx="2962606" cy="584775"/>
          </a:xfrm>
          <a:prstGeom prst="rect">
            <a:avLst/>
          </a:prstGeom>
        </p:spPr>
        <p:txBody>
          <a:bodyPr wrap="none">
            <a:spAutoFit/>
          </a:bodyPr>
          <a:lstStyle/>
          <a:p>
            <a:r>
              <a:rPr lang="en-US" sz="3200" b="1" u="sng" dirty="0" smtClean="0">
                <a:solidFill>
                  <a:srgbClr val="FF0000"/>
                </a:solidFill>
                <a:latin typeface="Calibri" pitchFamily="34" charset="0"/>
                <a:ea typeface="Calibri" pitchFamily="34" charset="0"/>
                <a:cs typeface="Times New Roman" pitchFamily="18" charset="0"/>
              </a:rPr>
              <a:t>C</a:t>
            </a:r>
            <a:r>
              <a:rPr lang="en-US" b="1" u="sng" dirty="0" smtClean="0">
                <a:solidFill>
                  <a:srgbClr val="FF0000"/>
                </a:solidFill>
                <a:latin typeface="Calibri" pitchFamily="34" charset="0"/>
                <a:ea typeface="Calibri" pitchFamily="34" charset="0"/>
                <a:cs typeface="Times New Roman" pitchFamily="18" charset="0"/>
              </a:rPr>
              <a:t>HAMBER </a:t>
            </a:r>
            <a:r>
              <a:rPr lang="en-US" sz="3200" b="1" u="sng" dirty="0" smtClean="0">
                <a:solidFill>
                  <a:srgbClr val="FF0000"/>
                </a:solidFill>
                <a:latin typeface="Calibri" pitchFamily="34" charset="0"/>
                <a:ea typeface="Calibri" pitchFamily="34" charset="0"/>
                <a:cs typeface="Times New Roman" pitchFamily="18" charset="0"/>
              </a:rPr>
              <a:t>O</a:t>
            </a:r>
            <a:r>
              <a:rPr lang="en-US" b="1" u="sng" dirty="0">
                <a:solidFill>
                  <a:srgbClr val="FF0000"/>
                </a:solidFill>
                <a:latin typeface="Calibri" pitchFamily="34" charset="0"/>
                <a:ea typeface="Calibri" pitchFamily="34" charset="0"/>
                <a:cs typeface="Times New Roman" pitchFamily="18" charset="0"/>
              </a:rPr>
              <a:t>F</a:t>
            </a:r>
            <a:r>
              <a:rPr lang="en-US" b="1" u="sng" dirty="0" smtClean="0">
                <a:solidFill>
                  <a:srgbClr val="FF0000"/>
                </a:solidFill>
                <a:latin typeface="Calibri" pitchFamily="34" charset="0"/>
                <a:ea typeface="Calibri" pitchFamily="34" charset="0"/>
                <a:cs typeface="Times New Roman" pitchFamily="18" charset="0"/>
              </a:rPr>
              <a:t> </a:t>
            </a:r>
            <a:r>
              <a:rPr lang="en-US" sz="3200" b="1" u="sng" dirty="0" smtClean="0">
                <a:solidFill>
                  <a:srgbClr val="FF0000"/>
                </a:solidFill>
                <a:latin typeface="Calibri" pitchFamily="34" charset="0"/>
                <a:ea typeface="Calibri" pitchFamily="34" charset="0"/>
                <a:cs typeface="Times New Roman" pitchFamily="18" charset="0"/>
              </a:rPr>
              <a:t>C</a:t>
            </a:r>
            <a:r>
              <a:rPr lang="en-US" b="1" u="sng" dirty="0" smtClean="0">
                <a:solidFill>
                  <a:srgbClr val="FF0000"/>
                </a:solidFill>
                <a:latin typeface="Calibri" pitchFamily="34" charset="0"/>
                <a:ea typeface="Calibri" pitchFamily="34" charset="0"/>
                <a:cs typeface="Times New Roman" pitchFamily="18" charset="0"/>
              </a:rPr>
              <a:t>OMERCE </a:t>
            </a:r>
            <a:endParaRPr lang="en-US" dirty="0" smtClean="0"/>
          </a:p>
        </p:txBody>
      </p:sp>
      <p:pic>
        <p:nvPicPr>
          <p:cNvPr id="2050" name="Picture 2"/>
          <p:cNvPicPr>
            <a:picLocks noChangeAspect="1" noChangeArrowheads="1"/>
          </p:cNvPicPr>
          <p:nvPr/>
        </p:nvPicPr>
        <p:blipFill>
          <a:blip r:embed="rId2" cstate="print"/>
          <a:srcRect l="11250" t="16296" r="24167" b="14074"/>
          <a:stretch>
            <a:fillRect/>
          </a:stretch>
        </p:blipFill>
        <p:spPr bwMode="auto">
          <a:xfrm>
            <a:off x="457200" y="1524000"/>
            <a:ext cx="8458200" cy="4495800"/>
          </a:xfrm>
          <a:prstGeom prst="rect">
            <a:avLst/>
          </a:prstGeom>
          <a:noFill/>
          <a:ln w="9525">
            <a:noFill/>
            <a:miter lim="800000"/>
            <a:headEnd/>
            <a:tailEnd/>
          </a:ln>
        </p:spPr>
      </p:pic>
    </p:spTree>
    <p:extLst>
      <p:ext uri="{BB962C8B-B14F-4D97-AF65-F5344CB8AC3E}">
        <p14:creationId xmlns:p14="http://schemas.microsoft.com/office/powerpoint/2010/main" val="2625748721"/>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33400" y="1295400"/>
            <a:ext cx="2735236" cy="584775"/>
          </a:xfrm>
          <a:prstGeom prst="rect">
            <a:avLst/>
          </a:prstGeom>
        </p:spPr>
        <p:txBody>
          <a:bodyPr wrap="none">
            <a:spAutoFit/>
          </a:bodyPr>
          <a:lstStyle/>
          <a:p>
            <a:r>
              <a:rPr lang="en-US" sz="3200" b="1" u="sng" dirty="0" smtClean="0">
                <a:solidFill>
                  <a:srgbClr val="FF0000"/>
                </a:solidFill>
                <a:latin typeface="Calibri" pitchFamily="34" charset="0"/>
                <a:ea typeface="Calibri" pitchFamily="34" charset="0"/>
                <a:cs typeface="Times New Roman" pitchFamily="18" charset="0"/>
              </a:rPr>
              <a:t>Z</a:t>
            </a:r>
            <a:r>
              <a:rPr lang="en-US" b="1" u="sng" dirty="0" smtClean="0">
                <a:solidFill>
                  <a:srgbClr val="FF0000"/>
                </a:solidFill>
                <a:latin typeface="Calibri" pitchFamily="34" charset="0"/>
                <a:ea typeface="Calibri" pitchFamily="34" charset="0"/>
                <a:cs typeface="Times New Roman" pitchFamily="18" charset="0"/>
              </a:rPr>
              <a:t>AKAT </a:t>
            </a:r>
            <a:r>
              <a:rPr lang="en-US" sz="3200" b="1" u="sng" dirty="0" smtClean="0">
                <a:solidFill>
                  <a:srgbClr val="FF0000"/>
                </a:solidFill>
                <a:latin typeface="Calibri" pitchFamily="34" charset="0"/>
                <a:ea typeface="Calibri" pitchFamily="34" charset="0"/>
                <a:cs typeface="Times New Roman" pitchFamily="18" charset="0"/>
              </a:rPr>
              <a:t>C</a:t>
            </a:r>
            <a:r>
              <a:rPr lang="en-US" b="1" u="sng" dirty="0" smtClean="0">
                <a:solidFill>
                  <a:srgbClr val="FF0000"/>
                </a:solidFill>
                <a:latin typeface="Calibri" pitchFamily="34" charset="0"/>
                <a:ea typeface="Calibri" pitchFamily="34" charset="0"/>
                <a:cs typeface="Times New Roman" pitchFamily="18" charset="0"/>
              </a:rPr>
              <a:t>ERTIFICATE </a:t>
            </a:r>
            <a:r>
              <a:rPr lang="en-US" sz="2600" b="1" u="sng" dirty="0" smtClean="0">
                <a:solidFill>
                  <a:srgbClr val="FF0000"/>
                </a:solidFill>
                <a:latin typeface="Calibri" pitchFamily="34" charset="0"/>
                <a:ea typeface="Calibri" pitchFamily="34" charset="0"/>
                <a:cs typeface="Times New Roman" pitchFamily="18" charset="0"/>
              </a:rPr>
              <a:t>1/2</a:t>
            </a:r>
            <a:endParaRPr lang="en-US" sz="2600" dirty="0"/>
          </a:p>
        </p:txBody>
      </p:sp>
      <p:pic>
        <p:nvPicPr>
          <p:cNvPr id="3074" name="Picture 2"/>
          <p:cNvPicPr>
            <a:picLocks noChangeAspect="1" noChangeArrowheads="1"/>
          </p:cNvPicPr>
          <p:nvPr/>
        </p:nvPicPr>
        <p:blipFill>
          <a:blip r:embed="rId2" cstate="print"/>
          <a:srcRect/>
          <a:stretch>
            <a:fillRect/>
          </a:stretch>
        </p:blipFill>
        <p:spPr bwMode="auto">
          <a:xfrm>
            <a:off x="4724400" y="1447800"/>
            <a:ext cx="3276600" cy="4629633"/>
          </a:xfrm>
          <a:prstGeom prst="rect">
            <a:avLst/>
          </a:prstGeom>
          <a:noFill/>
          <a:ln w="9525">
            <a:noFill/>
            <a:miter lim="800000"/>
            <a:headEnd/>
            <a:tailEnd/>
          </a:ln>
        </p:spPr>
      </p:pic>
    </p:spTree>
    <p:extLst>
      <p:ext uri="{BB962C8B-B14F-4D97-AF65-F5344CB8AC3E}">
        <p14:creationId xmlns:p14="http://schemas.microsoft.com/office/powerpoint/2010/main" val="2222703756"/>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33400" y="1295400"/>
            <a:ext cx="2735236" cy="584775"/>
          </a:xfrm>
          <a:prstGeom prst="rect">
            <a:avLst/>
          </a:prstGeom>
        </p:spPr>
        <p:txBody>
          <a:bodyPr wrap="none">
            <a:spAutoFit/>
          </a:bodyPr>
          <a:lstStyle/>
          <a:p>
            <a:r>
              <a:rPr lang="en-US" sz="3200" b="1" u="sng" dirty="0" smtClean="0">
                <a:solidFill>
                  <a:srgbClr val="FF0000"/>
                </a:solidFill>
                <a:latin typeface="Calibri" pitchFamily="34" charset="0"/>
                <a:ea typeface="Calibri" pitchFamily="34" charset="0"/>
                <a:cs typeface="Times New Roman" pitchFamily="18" charset="0"/>
              </a:rPr>
              <a:t>Z</a:t>
            </a:r>
            <a:r>
              <a:rPr lang="en-US" b="1" u="sng" dirty="0" smtClean="0">
                <a:solidFill>
                  <a:srgbClr val="FF0000"/>
                </a:solidFill>
                <a:latin typeface="Calibri" pitchFamily="34" charset="0"/>
                <a:ea typeface="Calibri" pitchFamily="34" charset="0"/>
                <a:cs typeface="Times New Roman" pitchFamily="18" charset="0"/>
              </a:rPr>
              <a:t>AKAT </a:t>
            </a:r>
            <a:r>
              <a:rPr lang="en-US" sz="3200" b="1" u="sng" dirty="0" smtClean="0">
                <a:solidFill>
                  <a:srgbClr val="FF0000"/>
                </a:solidFill>
                <a:latin typeface="Calibri" pitchFamily="34" charset="0"/>
                <a:ea typeface="Calibri" pitchFamily="34" charset="0"/>
                <a:cs typeface="Times New Roman" pitchFamily="18" charset="0"/>
              </a:rPr>
              <a:t>C</a:t>
            </a:r>
            <a:r>
              <a:rPr lang="en-US" b="1" u="sng" dirty="0" smtClean="0">
                <a:solidFill>
                  <a:srgbClr val="FF0000"/>
                </a:solidFill>
                <a:latin typeface="Calibri" pitchFamily="34" charset="0"/>
                <a:ea typeface="Calibri" pitchFamily="34" charset="0"/>
                <a:cs typeface="Times New Roman" pitchFamily="18" charset="0"/>
              </a:rPr>
              <a:t>ERTIFICATE </a:t>
            </a:r>
            <a:r>
              <a:rPr lang="en-US" sz="2600" b="1" u="sng" dirty="0">
                <a:solidFill>
                  <a:srgbClr val="FF0000"/>
                </a:solidFill>
                <a:latin typeface="Calibri" pitchFamily="34" charset="0"/>
                <a:ea typeface="Calibri" pitchFamily="34" charset="0"/>
                <a:cs typeface="Times New Roman" pitchFamily="18" charset="0"/>
              </a:rPr>
              <a:t>2</a:t>
            </a:r>
            <a:r>
              <a:rPr lang="en-US" sz="2600" b="1" u="sng" dirty="0" smtClean="0">
                <a:solidFill>
                  <a:srgbClr val="FF0000"/>
                </a:solidFill>
                <a:latin typeface="Calibri" pitchFamily="34" charset="0"/>
                <a:ea typeface="Calibri" pitchFamily="34" charset="0"/>
                <a:cs typeface="Times New Roman" pitchFamily="18" charset="0"/>
              </a:rPr>
              <a:t>/2</a:t>
            </a:r>
            <a:endParaRPr lang="en-US" sz="2600" dirty="0"/>
          </a:p>
        </p:txBody>
      </p:sp>
      <p:pic>
        <p:nvPicPr>
          <p:cNvPr id="4099" name="Picture 3"/>
          <p:cNvPicPr>
            <a:picLocks noChangeAspect="1" noChangeArrowheads="1"/>
          </p:cNvPicPr>
          <p:nvPr/>
        </p:nvPicPr>
        <p:blipFill>
          <a:blip r:embed="rId2" cstate="print"/>
          <a:srcRect l="27917" t="12963" r="40416" b="4815"/>
          <a:stretch>
            <a:fillRect/>
          </a:stretch>
        </p:blipFill>
        <p:spPr bwMode="auto">
          <a:xfrm>
            <a:off x="4508156" y="1066800"/>
            <a:ext cx="3286897" cy="4800600"/>
          </a:xfrm>
          <a:prstGeom prst="rect">
            <a:avLst/>
          </a:prstGeom>
          <a:noFill/>
          <a:ln w="9525">
            <a:noFill/>
            <a:miter lim="800000"/>
            <a:headEnd/>
            <a:tailEnd/>
          </a:ln>
        </p:spPr>
      </p:pic>
    </p:spTree>
    <p:extLst>
      <p:ext uri="{BB962C8B-B14F-4D97-AF65-F5344CB8AC3E}">
        <p14:creationId xmlns:p14="http://schemas.microsoft.com/office/powerpoint/2010/main" val="726101350"/>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33400" y="1295400"/>
            <a:ext cx="2092817" cy="584775"/>
          </a:xfrm>
          <a:prstGeom prst="rect">
            <a:avLst/>
          </a:prstGeom>
        </p:spPr>
        <p:txBody>
          <a:bodyPr wrap="none">
            <a:spAutoFit/>
          </a:bodyPr>
          <a:lstStyle/>
          <a:p>
            <a:r>
              <a:rPr lang="en-US" sz="3200" b="1" u="sng" smtClean="0">
                <a:solidFill>
                  <a:srgbClr val="FF0000"/>
                </a:solidFill>
                <a:latin typeface="Calibri" pitchFamily="34" charset="0"/>
                <a:ea typeface="Calibri" pitchFamily="34" charset="0"/>
                <a:cs typeface="Times New Roman" pitchFamily="18" charset="0"/>
              </a:rPr>
              <a:t>G</a:t>
            </a:r>
            <a:r>
              <a:rPr lang="en-US" b="1" u="sng" smtClean="0">
                <a:solidFill>
                  <a:srgbClr val="FF0000"/>
                </a:solidFill>
                <a:latin typeface="Calibri" pitchFamily="34" charset="0"/>
                <a:ea typeface="Calibri" pitchFamily="34" charset="0"/>
                <a:cs typeface="Times New Roman" pitchFamily="18" charset="0"/>
              </a:rPr>
              <a:t>OSI </a:t>
            </a:r>
            <a:r>
              <a:rPr lang="en-US" sz="3200" b="1" u="sng" dirty="0" smtClean="0">
                <a:solidFill>
                  <a:srgbClr val="FF0000"/>
                </a:solidFill>
                <a:latin typeface="Calibri" pitchFamily="34" charset="0"/>
                <a:ea typeface="Calibri" pitchFamily="34" charset="0"/>
                <a:cs typeface="Times New Roman" pitchFamily="18" charset="0"/>
              </a:rPr>
              <a:t>C</a:t>
            </a:r>
            <a:r>
              <a:rPr lang="en-US" b="1" u="sng" dirty="0" smtClean="0">
                <a:solidFill>
                  <a:srgbClr val="FF0000"/>
                </a:solidFill>
                <a:latin typeface="Calibri" pitchFamily="34" charset="0"/>
                <a:ea typeface="Calibri" pitchFamily="34" charset="0"/>
                <a:cs typeface="Times New Roman" pitchFamily="18" charset="0"/>
              </a:rPr>
              <a:t>ERTIFICATE</a:t>
            </a:r>
            <a:endParaRPr lang="en-US" sz="2600" dirty="0"/>
          </a:p>
        </p:txBody>
      </p:sp>
      <p:pic>
        <p:nvPicPr>
          <p:cNvPr id="5123" name="Picture 3"/>
          <p:cNvPicPr>
            <a:picLocks noChangeAspect="1" noChangeArrowheads="1"/>
          </p:cNvPicPr>
          <p:nvPr/>
        </p:nvPicPr>
        <p:blipFill>
          <a:blip r:embed="rId2" cstate="print"/>
          <a:srcRect l="27083" t="13334" r="40417" b="6667"/>
          <a:stretch>
            <a:fillRect/>
          </a:stretch>
        </p:blipFill>
        <p:spPr bwMode="auto">
          <a:xfrm>
            <a:off x="5029200" y="1143000"/>
            <a:ext cx="3365500" cy="4659923"/>
          </a:xfrm>
          <a:prstGeom prst="rect">
            <a:avLst/>
          </a:prstGeom>
          <a:noFill/>
          <a:ln w="9525">
            <a:noFill/>
            <a:miter lim="800000"/>
            <a:headEnd/>
            <a:tailEnd/>
          </a:ln>
        </p:spPr>
      </p:pic>
    </p:spTree>
    <p:extLst>
      <p:ext uri="{BB962C8B-B14F-4D97-AF65-F5344CB8AC3E}">
        <p14:creationId xmlns:p14="http://schemas.microsoft.com/office/powerpoint/2010/main" val="3016757142"/>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33400" y="1295400"/>
            <a:ext cx="4114800" cy="2123658"/>
          </a:xfrm>
          <a:prstGeom prst="rect">
            <a:avLst/>
          </a:prstGeom>
        </p:spPr>
        <p:txBody>
          <a:bodyPr wrap="square">
            <a:spAutoFit/>
          </a:bodyPr>
          <a:lstStyle/>
          <a:p>
            <a:r>
              <a:rPr lang="en-US" sz="3200" b="1" u="sng" dirty="0" smtClean="0">
                <a:solidFill>
                  <a:srgbClr val="FF0000"/>
                </a:solidFill>
                <a:latin typeface="Calibri" pitchFamily="34" charset="0"/>
                <a:ea typeface="Calibri" pitchFamily="34" charset="0"/>
                <a:cs typeface="Times New Roman" pitchFamily="18" charset="0"/>
              </a:rPr>
              <a:t>SKF – S</a:t>
            </a:r>
            <a:r>
              <a:rPr lang="en-US" b="1" u="sng" dirty="0" smtClean="0">
                <a:solidFill>
                  <a:srgbClr val="FF0000"/>
                </a:solidFill>
                <a:latin typeface="Calibri" pitchFamily="34" charset="0"/>
                <a:ea typeface="Calibri" pitchFamily="34" charset="0"/>
                <a:cs typeface="Times New Roman" pitchFamily="18" charset="0"/>
              </a:rPr>
              <a:t>ub  </a:t>
            </a:r>
            <a:r>
              <a:rPr lang="en-US" sz="3200" b="1" u="sng" dirty="0" smtClean="0">
                <a:solidFill>
                  <a:srgbClr val="FF0000"/>
                </a:solidFill>
                <a:latin typeface="Calibri" pitchFamily="34" charset="0"/>
                <a:ea typeface="Calibri" pitchFamily="34" charset="0"/>
                <a:cs typeface="Times New Roman" pitchFamily="18" charset="0"/>
              </a:rPr>
              <a:t>D</a:t>
            </a:r>
            <a:r>
              <a:rPr lang="en-US" b="1" u="sng" dirty="0" smtClean="0">
                <a:solidFill>
                  <a:srgbClr val="FF0000"/>
                </a:solidFill>
                <a:latin typeface="Calibri" pitchFamily="34" charset="0"/>
                <a:ea typeface="Calibri" pitchFamily="34" charset="0"/>
                <a:cs typeface="Times New Roman" pitchFamily="18" charset="0"/>
              </a:rPr>
              <a:t>istributor </a:t>
            </a:r>
          </a:p>
          <a:p>
            <a:r>
              <a:rPr lang="en-US" sz="4400" b="1" u="sng" dirty="0" smtClean="0">
                <a:solidFill>
                  <a:srgbClr val="FF0000"/>
                </a:solidFill>
                <a:latin typeface="Calibri" pitchFamily="34" charset="0"/>
                <a:ea typeface="Calibri" pitchFamily="34" charset="0"/>
                <a:cs typeface="Times New Roman" pitchFamily="18" charset="0"/>
              </a:rPr>
              <a:t>A</a:t>
            </a:r>
            <a:r>
              <a:rPr lang="en-US" sz="2800" b="1" u="sng" dirty="0" smtClean="0">
                <a:solidFill>
                  <a:srgbClr val="FF0000"/>
                </a:solidFill>
                <a:latin typeface="Calibri" pitchFamily="34" charset="0"/>
                <a:ea typeface="Calibri" pitchFamily="34" charset="0"/>
                <a:cs typeface="Times New Roman" pitchFamily="18" charset="0"/>
              </a:rPr>
              <a:t>uthorization</a:t>
            </a:r>
          </a:p>
          <a:p>
            <a:r>
              <a:rPr lang="en-US" sz="2800" b="1" u="sng" dirty="0" smtClean="0">
                <a:solidFill>
                  <a:srgbClr val="00B0F0"/>
                </a:solidFill>
                <a:latin typeface="Calibri" pitchFamily="34" charset="0"/>
                <a:cs typeface="Times New Roman" pitchFamily="18" charset="0"/>
              </a:rPr>
              <a:t>Hamad Abdullah Alhuwais Trading Est.</a:t>
            </a:r>
            <a:endParaRPr lang="en-US" sz="2600" dirty="0">
              <a:solidFill>
                <a:srgbClr val="00B0F0"/>
              </a:solidFill>
            </a:endParaRPr>
          </a:p>
        </p:txBody>
      </p:sp>
      <p:pic>
        <p:nvPicPr>
          <p:cNvPr id="5122" name="Picture 2"/>
          <p:cNvPicPr>
            <a:picLocks noChangeAspect="1" noChangeArrowheads="1"/>
          </p:cNvPicPr>
          <p:nvPr/>
        </p:nvPicPr>
        <p:blipFill>
          <a:blip r:embed="rId2" cstate="print"/>
          <a:srcRect l="22500" t="22656" r="41875" b="14063"/>
          <a:stretch>
            <a:fillRect/>
          </a:stretch>
        </p:blipFill>
        <p:spPr bwMode="auto">
          <a:xfrm>
            <a:off x="4800600" y="1078832"/>
            <a:ext cx="3716868" cy="5169568"/>
          </a:xfrm>
          <a:prstGeom prst="rect">
            <a:avLst/>
          </a:prstGeom>
          <a:noFill/>
          <a:ln w="9525">
            <a:noFill/>
            <a:miter lim="800000"/>
            <a:headEnd/>
            <a:tailEnd/>
          </a:ln>
        </p:spPr>
      </p:pic>
    </p:spTree>
    <p:extLst>
      <p:ext uri="{BB962C8B-B14F-4D97-AF65-F5344CB8AC3E}">
        <p14:creationId xmlns:p14="http://schemas.microsoft.com/office/powerpoint/2010/main" val="3016757142"/>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33400" y="1295400"/>
            <a:ext cx="4114800" cy="2123658"/>
          </a:xfrm>
          <a:prstGeom prst="rect">
            <a:avLst/>
          </a:prstGeom>
        </p:spPr>
        <p:txBody>
          <a:bodyPr wrap="square">
            <a:spAutoFit/>
          </a:bodyPr>
          <a:lstStyle/>
          <a:p>
            <a:r>
              <a:rPr lang="en-US" sz="3200" b="1" u="sng" dirty="0" smtClean="0">
                <a:solidFill>
                  <a:srgbClr val="FF0000"/>
                </a:solidFill>
                <a:latin typeface="Calibri" pitchFamily="34" charset="0"/>
                <a:ea typeface="Calibri" pitchFamily="34" charset="0"/>
                <a:cs typeface="Times New Roman" pitchFamily="18" charset="0"/>
              </a:rPr>
              <a:t>FONKIN </a:t>
            </a:r>
            <a:r>
              <a:rPr lang="en-US" sz="3200" b="1" u="sng" dirty="0" smtClean="0">
                <a:solidFill>
                  <a:srgbClr val="FF0000"/>
                </a:solidFill>
                <a:latin typeface="Calibri" pitchFamily="34" charset="0"/>
                <a:ea typeface="Calibri" pitchFamily="34" charset="0"/>
                <a:cs typeface="Times New Roman" pitchFamily="18" charset="0"/>
              </a:rPr>
              <a:t>– </a:t>
            </a:r>
            <a:r>
              <a:rPr lang="en-US" b="1" u="sng" dirty="0" smtClean="0">
                <a:solidFill>
                  <a:srgbClr val="FF0000"/>
                </a:solidFill>
                <a:latin typeface="Calibri" pitchFamily="34" charset="0"/>
                <a:ea typeface="Calibri" pitchFamily="34" charset="0"/>
                <a:cs typeface="Times New Roman" pitchFamily="18" charset="0"/>
              </a:rPr>
              <a:t>  </a:t>
            </a:r>
            <a:r>
              <a:rPr lang="en-US" sz="3200" b="1" u="sng" dirty="0" smtClean="0">
                <a:solidFill>
                  <a:srgbClr val="FF0000"/>
                </a:solidFill>
                <a:latin typeface="Calibri" pitchFamily="34" charset="0"/>
                <a:ea typeface="Calibri" pitchFamily="34" charset="0"/>
                <a:cs typeface="Times New Roman" pitchFamily="18" charset="0"/>
              </a:rPr>
              <a:t>D</a:t>
            </a:r>
            <a:r>
              <a:rPr lang="en-US" b="1" u="sng" dirty="0" smtClean="0">
                <a:solidFill>
                  <a:srgbClr val="FF0000"/>
                </a:solidFill>
                <a:latin typeface="Calibri" pitchFamily="34" charset="0"/>
                <a:ea typeface="Calibri" pitchFamily="34" charset="0"/>
                <a:cs typeface="Times New Roman" pitchFamily="18" charset="0"/>
              </a:rPr>
              <a:t>istributor </a:t>
            </a:r>
          </a:p>
          <a:p>
            <a:r>
              <a:rPr lang="en-US" sz="4400" b="1" u="sng" dirty="0" smtClean="0">
                <a:solidFill>
                  <a:srgbClr val="FF0000"/>
                </a:solidFill>
                <a:latin typeface="Calibri" pitchFamily="34" charset="0"/>
                <a:ea typeface="Calibri" pitchFamily="34" charset="0"/>
                <a:cs typeface="Times New Roman" pitchFamily="18" charset="0"/>
              </a:rPr>
              <a:t>A</a:t>
            </a:r>
            <a:r>
              <a:rPr lang="en-US" sz="2800" b="1" u="sng" dirty="0" smtClean="0">
                <a:solidFill>
                  <a:srgbClr val="FF0000"/>
                </a:solidFill>
                <a:latin typeface="Calibri" pitchFamily="34" charset="0"/>
                <a:ea typeface="Calibri" pitchFamily="34" charset="0"/>
                <a:cs typeface="Times New Roman" pitchFamily="18" charset="0"/>
              </a:rPr>
              <a:t>uthorization</a:t>
            </a:r>
          </a:p>
          <a:p>
            <a:r>
              <a:rPr lang="en-US" sz="2800" b="1" u="sng" dirty="0" smtClean="0">
                <a:solidFill>
                  <a:srgbClr val="00B0F0"/>
                </a:solidFill>
                <a:latin typeface="Calibri" pitchFamily="34" charset="0"/>
                <a:cs typeface="Times New Roman" pitchFamily="18" charset="0"/>
              </a:rPr>
              <a:t>FONKIN INDUSTRIES LIMITED.</a:t>
            </a:r>
            <a:endParaRPr lang="en-US" sz="2600" dirty="0">
              <a:solidFill>
                <a:srgbClr val="00B0F0"/>
              </a:solidFill>
            </a:endParaRPr>
          </a:p>
        </p:txBody>
      </p:sp>
      <p:graphicFrame>
        <p:nvGraphicFramePr>
          <p:cNvPr id="2" name="Object 1"/>
          <p:cNvGraphicFramePr>
            <a:graphicFrameLocks noChangeAspect="1"/>
          </p:cNvGraphicFramePr>
          <p:nvPr>
            <p:extLst>
              <p:ext uri="{D42A27DB-BD31-4B8C-83A1-F6EECF244321}">
                <p14:modId xmlns:p14="http://schemas.microsoft.com/office/powerpoint/2010/main" val="2966845982"/>
              </p:ext>
            </p:extLst>
          </p:nvPr>
        </p:nvGraphicFramePr>
        <p:xfrm>
          <a:off x="3810000" y="1371600"/>
          <a:ext cx="5140021" cy="3632200"/>
        </p:xfrm>
        <a:graphic>
          <a:graphicData uri="http://schemas.openxmlformats.org/presentationml/2006/ole">
            <mc:AlternateContent xmlns:mc="http://schemas.openxmlformats.org/markup-compatibility/2006">
              <mc:Choice xmlns:v="urn:schemas-microsoft-com:vml" Requires="v">
                <p:oleObj spid="_x0000_s1026" name="Acrobat Document" r:id="rId3" imgW="8019846" imgH="5667226" progId="AcroExch.Document.11">
                  <p:embed/>
                </p:oleObj>
              </mc:Choice>
              <mc:Fallback>
                <p:oleObj name="Acrobat Document" r:id="rId3" imgW="8019846" imgH="5667226" progId="AcroExch.Document.11">
                  <p:embed/>
                  <p:pic>
                    <p:nvPicPr>
                      <p:cNvPr id="0" name=""/>
                      <p:cNvPicPr/>
                      <p:nvPr/>
                    </p:nvPicPr>
                    <p:blipFill>
                      <a:blip r:embed="rId4"/>
                      <a:stretch>
                        <a:fillRect/>
                      </a:stretch>
                    </p:blipFill>
                    <p:spPr>
                      <a:xfrm>
                        <a:off x="3810000" y="1371600"/>
                        <a:ext cx="5140021" cy="3632200"/>
                      </a:xfrm>
                      <a:prstGeom prst="rect">
                        <a:avLst/>
                      </a:prstGeom>
                    </p:spPr>
                  </p:pic>
                </p:oleObj>
              </mc:Fallback>
            </mc:AlternateContent>
          </a:graphicData>
        </a:graphic>
      </p:graphicFrame>
    </p:spTree>
    <p:extLst>
      <p:ext uri="{BB962C8B-B14F-4D97-AF65-F5344CB8AC3E}">
        <p14:creationId xmlns:p14="http://schemas.microsoft.com/office/powerpoint/2010/main" val="1303479987"/>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33400" y="1295400"/>
            <a:ext cx="3643690" cy="1692771"/>
          </a:xfrm>
          <a:prstGeom prst="rect">
            <a:avLst/>
          </a:prstGeom>
        </p:spPr>
        <p:txBody>
          <a:bodyPr wrap="none">
            <a:spAutoFit/>
          </a:bodyPr>
          <a:lstStyle/>
          <a:p>
            <a:r>
              <a:rPr lang="en-US" sz="3200" b="1" u="sng" dirty="0" smtClean="0">
                <a:solidFill>
                  <a:srgbClr val="FF0000"/>
                </a:solidFill>
                <a:latin typeface="Calibri" pitchFamily="34" charset="0"/>
                <a:ea typeface="Calibri" pitchFamily="34" charset="0"/>
                <a:cs typeface="Times New Roman" pitchFamily="18" charset="0"/>
              </a:rPr>
              <a:t>SKF – S</a:t>
            </a:r>
            <a:r>
              <a:rPr lang="en-US" b="1" u="sng" dirty="0" smtClean="0">
                <a:solidFill>
                  <a:srgbClr val="FF0000"/>
                </a:solidFill>
                <a:latin typeface="Calibri" pitchFamily="34" charset="0"/>
                <a:ea typeface="Calibri" pitchFamily="34" charset="0"/>
                <a:cs typeface="Times New Roman" pitchFamily="18" charset="0"/>
              </a:rPr>
              <a:t>ub  </a:t>
            </a:r>
            <a:r>
              <a:rPr lang="en-US" sz="3200" b="1" u="sng" dirty="0" smtClean="0">
                <a:solidFill>
                  <a:srgbClr val="FF0000"/>
                </a:solidFill>
                <a:latin typeface="Calibri" pitchFamily="34" charset="0"/>
                <a:ea typeface="Calibri" pitchFamily="34" charset="0"/>
                <a:cs typeface="Times New Roman" pitchFamily="18" charset="0"/>
              </a:rPr>
              <a:t>D</a:t>
            </a:r>
            <a:r>
              <a:rPr lang="en-US" b="1" u="sng" dirty="0" smtClean="0">
                <a:solidFill>
                  <a:srgbClr val="FF0000"/>
                </a:solidFill>
                <a:latin typeface="Calibri" pitchFamily="34" charset="0"/>
                <a:ea typeface="Calibri" pitchFamily="34" charset="0"/>
                <a:cs typeface="Times New Roman" pitchFamily="18" charset="0"/>
              </a:rPr>
              <a:t>istributor </a:t>
            </a:r>
          </a:p>
          <a:p>
            <a:r>
              <a:rPr lang="en-US" sz="4400" b="1" u="sng" dirty="0" smtClean="0">
                <a:solidFill>
                  <a:srgbClr val="FF0000"/>
                </a:solidFill>
                <a:latin typeface="Calibri" pitchFamily="34" charset="0"/>
                <a:ea typeface="Calibri" pitchFamily="34" charset="0"/>
                <a:cs typeface="Times New Roman" pitchFamily="18" charset="0"/>
              </a:rPr>
              <a:t>A</a:t>
            </a:r>
            <a:r>
              <a:rPr lang="en-US" sz="2800" b="1" u="sng" dirty="0" smtClean="0">
                <a:solidFill>
                  <a:srgbClr val="FF0000"/>
                </a:solidFill>
                <a:latin typeface="Calibri" pitchFamily="34" charset="0"/>
                <a:ea typeface="Calibri" pitchFamily="34" charset="0"/>
                <a:cs typeface="Times New Roman" pitchFamily="18" charset="0"/>
              </a:rPr>
              <a:t>uthorization</a:t>
            </a:r>
          </a:p>
          <a:p>
            <a:r>
              <a:rPr lang="en-US" sz="2800" b="1" u="sng" dirty="0" smtClean="0">
                <a:solidFill>
                  <a:srgbClr val="00B0F0"/>
                </a:solidFill>
                <a:latin typeface="Calibri" pitchFamily="34" charset="0"/>
                <a:cs typeface="Times New Roman" pitchFamily="18" charset="0"/>
              </a:rPr>
              <a:t>Bearings World Trading</a:t>
            </a:r>
            <a:endParaRPr lang="en-US" sz="2600" dirty="0">
              <a:solidFill>
                <a:srgbClr val="00B0F0"/>
              </a:solidFill>
            </a:endParaRPr>
          </a:p>
        </p:txBody>
      </p:sp>
      <p:pic>
        <p:nvPicPr>
          <p:cNvPr id="4098" name="Picture 2"/>
          <p:cNvPicPr>
            <a:picLocks noChangeAspect="1" noChangeArrowheads="1"/>
          </p:cNvPicPr>
          <p:nvPr/>
        </p:nvPicPr>
        <p:blipFill>
          <a:blip r:embed="rId2" cstate="print"/>
          <a:srcRect/>
          <a:stretch>
            <a:fillRect/>
          </a:stretch>
        </p:blipFill>
        <p:spPr bwMode="auto">
          <a:xfrm>
            <a:off x="4495800" y="1143000"/>
            <a:ext cx="3886200" cy="5029200"/>
          </a:xfrm>
          <a:prstGeom prst="rect">
            <a:avLst/>
          </a:prstGeom>
          <a:noFill/>
          <a:ln w="9525">
            <a:noFill/>
            <a:miter lim="800000"/>
            <a:headEnd/>
            <a:tailEnd/>
          </a:ln>
        </p:spPr>
      </p:pic>
    </p:spTree>
    <p:extLst>
      <p:ext uri="{BB962C8B-B14F-4D97-AF65-F5344CB8AC3E}">
        <p14:creationId xmlns:p14="http://schemas.microsoft.com/office/powerpoint/2010/main" val="3016757142"/>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609600" y="1386840"/>
            <a:ext cx="7467600" cy="553998"/>
          </a:xfrm>
          <a:prstGeom prst="rect">
            <a:avLst/>
          </a:prstGeom>
        </p:spPr>
        <p:txBody>
          <a:bodyPr wrap="square">
            <a:spAutoFit/>
          </a:bodyPr>
          <a:lstStyle/>
          <a:p>
            <a:r>
              <a:rPr lang="en-US" sz="3000" b="1" i="0" u="sng" dirty="0" smtClean="0">
                <a:solidFill>
                  <a:srgbClr val="FF0000"/>
                </a:solidFill>
                <a:latin typeface="Century Gothic" pitchFamily="42" charset="0"/>
              </a:rPr>
              <a:t>WE PROVIDE THE FOLLOWING SERVICES</a:t>
            </a:r>
            <a:endParaRPr lang="en-US" sz="3000" b="1" dirty="0"/>
          </a:p>
        </p:txBody>
      </p:sp>
      <p:graphicFrame>
        <p:nvGraphicFramePr>
          <p:cNvPr id="9" name="Table 8"/>
          <p:cNvGraphicFramePr>
            <a:graphicFrameLocks noGrp="1"/>
          </p:cNvGraphicFramePr>
          <p:nvPr>
            <p:extLst>
              <p:ext uri="{D42A27DB-BD31-4B8C-83A1-F6EECF244321}">
                <p14:modId xmlns:p14="http://schemas.microsoft.com/office/powerpoint/2010/main" val="2856221291"/>
              </p:ext>
            </p:extLst>
          </p:nvPr>
        </p:nvGraphicFramePr>
        <p:xfrm>
          <a:off x="838200" y="1996440"/>
          <a:ext cx="6781800" cy="4404360"/>
        </p:xfrm>
        <a:graphic>
          <a:graphicData uri="http://schemas.openxmlformats.org/drawingml/2006/table">
            <a:tbl>
              <a:tblPr firstRow="1" bandRow="1">
                <a:tableStyleId>{2D5ABB26-0587-4C30-8999-92F81FD0307C}</a:tableStyleId>
              </a:tblPr>
              <a:tblGrid>
                <a:gridCol w="6781800">
                  <a:extLst>
                    <a:ext uri="{9D8B030D-6E8A-4147-A177-3AD203B41FA5}">
                      <a16:colId xmlns:a16="http://schemas.microsoft.com/office/drawing/2014/main" val="20000"/>
                    </a:ext>
                  </a:extLst>
                </a:gridCol>
              </a:tblGrid>
              <a:tr h="4404360">
                <a:tc>
                  <a:txBody>
                    <a:bodyPr/>
                    <a:lstStyle/>
                    <a:p>
                      <a:pPr marL="0" marR="0" indent="0" algn="l" defTabSz="914400" rtl="0" eaLnBrk="1" fontAlgn="auto" latinLnBrk="0" hangingPunct="1">
                        <a:lnSpc>
                          <a:spcPct val="100000"/>
                        </a:lnSpc>
                        <a:spcBef>
                          <a:spcPts val="0"/>
                        </a:spcBef>
                        <a:spcAft>
                          <a:spcPts val="0"/>
                        </a:spcAft>
                        <a:buClrTx/>
                        <a:buSzTx/>
                        <a:buFont typeface="Wingdings" pitchFamily="2" charset="2"/>
                        <a:buChar char="Ø"/>
                        <a:tabLst/>
                        <a:defRPr/>
                      </a:pPr>
                      <a:r>
                        <a:rPr lang="en-US" sz="1400" b="1" kern="1200" baseline="0" dirty="0" smtClean="0">
                          <a:solidFill>
                            <a:srgbClr val="FF0000"/>
                          </a:solidFill>
                          <a:latin typeface="+mn-lt"/>
                          <a:ea typeface="+mn-ea"/>
                          <a:cs typeface="+mn-cs"/>
                        </a:rPr>
                        <a:t>All Types of Bearings, Mechanical Seals, O Ring Cords, Belts (Main Product of BSPTE).</a:t>
                      </a:r>
                    </a:p>
                    <a:p>
                      <a:pPr algn="l">
                        <a:buFont typeface="Wingdings" pitchFamily="2" charset="2"/>
                        <a:buChar char="Ø"/>
                      </a:pPr>
                      <a:r>
                        <a:rPr lang="en-US" sz="1400" baseline="0" dirty="0" smtClean="0"/>
                        <a:t>All Types of Grating / Spectacle Blinds / Spades / Spacers.</a:t>
                      </a:r>
                    </a:p>
                    <a:p>
                      <a:pPr algn="l">
                        <a:buFont typeface="Wingdings" pitchFamily="2" charset="2"/>
                        <a:buChar char="Ø"/>
                      </a:pPr>
                      <a:r>
                        <a:rPr lang="en-US" sz="1400" baseline="0" dirty="0" smtClean="0"/>
                        <a:t>All Types of Instrumentation Fittings.</a:t>
                      </a:r>
                    </a:p>
                    <a:p>
                      <a:pPr algn="l">
                        <a:buFont typeface="Wingdings" pitchFamily="2" charset="2"/>
                        <a:buChar char="Ø"/>
                      </a:pPr>
                      <a:r>
                        <a:rPr lang="en-US" sz="1400" baseline="0" dirty="0" smtClean="0">
                          <a:solidFill>
                            <a:schemeClr val="tx1"/>
                          </a:solidFill>
                        </a:rPr>
                        <a:t>All Types of Structural Steel.</a:t>
                      </a:r>
                    </a:p>
                    <a:p>
                      <a:pPr algn="l">
                        <a:buFont typeface="Wingdings" pitchFamily="2" charset="2"/>
                        <a:buChar char="Ø"/>
                      </a:pPr>
                      <a:r>
                        <a:rPr lang="en-US" sz="1400" kern="1200" baseline="0" dirty="0" smtClean="0">
                          <a:solidFill>
                            <a:schemeClr val="tx1"/>
                          </a:solidFill>
                          <a:latin typeface="+mn-lt"/>
                          <a:ea typeface="+mn-ea"/>
                          <a:cs typeface="+mn-cs"/>
                        </a:rPr>
                        <a:t>All Types of Flanges.</a:t>
                      </a:r>
                    </a:p>
                    <a:p>
                      <a:pPr marL="0" marR="0" indent="0" algn="l" defTabSz="914400" rtl="0" eaLnBrk="1" fontAlgn="auto" latinLnBrk="0" hangingPunct="1">
                        <a:lnSpc>
                          <a:spcPct val="100000"/>
                        </a:lnSpc>
                        <a:spcBef>
                          <a:spcPts val="0"/>
                        </a:spcBef>
                        <a:spcAft>
                          <a:spcPts val="0"/>
                        </a:spcAft>
                        <a:buClrTx/>
                        <a:buSzTx/>
                        <a:buFont typeface="Wingdings" pitchFamily="2" charset="2"/>
                        <a:buChar char="Ø"/>
                        <a:tabLst/>
                        <a:defRPr/>
                      </a:pPr>
                      <a:r>
                        <a:rPr lang="en-US" sz="1400" kern="1200" baseline="0" dirty="0" smtClean="0">
                          <a:solidFill>
                            <a:schemeClr val="tx1"/>
                          </a:solidFill>
                          <a:latin typeface="+mn-lt"/>
                          <a:ea typeface="+mn-ea"/>
                          <a:cs typeface="+mn-cs"/>
                        </a:rPr>
                        <a:t>All Types of Valves.</a:t>
                      </a:r>
                    </a:p>
                    <a:p>
                      <a:pPr algn="l">
                        <a:buFont typeface="Wingdings" pitchFamily="2" charset="2"/>
                        <a:buChar char="Ø"/>
                      </a:pPr>
                      <a:r>
                        <a:rPr lang="en-US" sz="1400" kern="1200" baseline="0" dirty="0" smtClean="0">
                          <a:solidFill>
                            <a:schemeClr val="tx1"/>
                          </a:solidFill>
                          <a:latin typeface="+mn-lt"/>
                          <a:ea typeface="+mn-ea"/>
                          <a:cs typeface="+mn-cs"/>
                        </a:rPr>
                        <a:t>All Types of Gaskets &amp; Flanges Insulation Kits.</a:t>
                      </a:r>
                    </a:p>
                    <a:p>
                      <a:pPr marL="0" marR="0" indent="0" algn="l" defTabSz="914400" rtl="0" eaLnBrk="1" fontAlgn="auto" latinLnBrk="0" hangingPunct="1">
                        <a:lnSpc>
                          <a:spcPct val="100000"/>
                        </a:lnSpc>
                        <a:spcBef>
                          <a:spcPts val="0"/>
                        </a:spcBef>
                        <a:spcAft>
                          <a:spcPts val="0"/>
                        </a:spcAft>
                        <a:buClrTx/>
                        <a:buSzTx/>
                        <a:buFont typeface="Wingdings" pitchFamily="2" charset="2"/>
                        <a:buChar char="Ø"/>
                        <a:tabLst/>
                        <a:defRPr/>
                      </a:pPr>
                      <a:r>
                        <a:rPr lang="en-US" sz="1400" kern="1200" baseline="0" dirty="0" smtClean="0">
                          <a:solidFill>
                            <a:schemeClr val="tx1"/>
                          </a:solidFill>
                          <a:latin typeface="+mn-lt"/>
                          <a:ea typeface="+mn-ea"/>
                          <a:cs typeface="+mn-cs"/>
                        </a:rPr>
                        <a:t>All Types of Bolts &amp; Nuts – Gauges.</a:t>
                      </a:r>
                    </a:p>
                    <a:p>
                      <a:pPr algn="l">
                        <a:buFont typeface="Wingdings" pitchFamily="2" charset="2"/>
                        <a:buChar char="Ø"/>
                      </a:pPr>
                      <a:r>
                        <a:rPr lang="en-US" sz="1400" baseline="0" dirty="0" smtClean="0">
                          <a:solidFill>
                            <a:schemeClr val="tx1"/>
                          </a:solidFill>
                        </a:rPr>
                        <a:t>All Kind Industrial Material.</a:t>
                      </a:r>
                    </a:p>
                    <a:p>
                      <a:pPr algn="l">
                        <a:buFont typeface="Wingdings" pitchFamily="2" charset="2"/>
                        <a:buChar char="Ø"/>
                      </a:pPr>
                      <a:r>
                        <a:rPr lang="en-US" sz="1400" kern="1200" baseline="0" dirty="0" smtClean="0">
                          <a:solidFill>
                            <a:schemeClr val="tx1"/>
                          </a:solidFill>
                          <a:latin typeface="+mn-lt"/>
                          <a:ea typeface="+mn-ea"/>
                          <a:cs typeface="+mn-cs"/>
                        </a:rPr>
                        <a:t>All Types of Weld Fittings.</a:t>
                      </a:r>
                    </a:p>
                    <a:p>
                      <a:pPr algn="l">
                        <a:buFont typeface="Wingdings" pitchFamily="2" charset="2"/>
                        <a:buChar char="Ø"/>
                      </a:pPr>
                      <a:r>
                        <a:rPr lang="en-US" sz="1400" baseline="0" dirty="0" smtClean="0">
                          <a:solidFill>
                            <a:schemeClr val="tx1"/>
                          </a:solidFill>
                        </a:rPr>
                        <a:t>All Types of Pipes, </a:t>
                      </a:r>
                      <a:r>
                        <a:rPr lang="en-US" sz="1400" kern="1200" baseline="0" dirty="0" smtClean="0">
                          <a:solidFill>
                            <a:schemeClr val="tx1"/>
                          </a:solidFill>
                          <a:latin typeface="+mn-lt"/>
                          <a:ea typeface="+mn-ea"/>
                          <a:cs typeface="+mn-cs"/>
                        </a:rPr>
                        <a:t>Instrumentation Fittings.</a:t>
                      </a:r>
                    </a:p>
                    <a:p>
                      <a:pPr marL="0" marR="0" indent="0" algn="l" defTabSz="914400" rtl="0" eaLnBrk="1" fontAlgn="auto" latinLnBrk="0" hangingPunct="1">
                        <a:lnSpc>
                          <a:spcPct val="100000"/>
                        </a:lnSpc>
                        <a:spcBef>
                          <a:spcPts val="0"/>
                        </a:spcBef>
                        <a:spcAft>
                          <a:spcPts val="0"/>
                        </a:spcAft>
                        <a:buClrTx/>
                        <a:buSzTx/>
                        <a:buFont typeface="Wingdings" pitchFamily="2" charset="2"/>
                        <a:buChar char="Ø"/>
                        <a:tabLst/>
                        <a:defRPr/>
                      </a:pPr>
                      <a:r>
                        <a:rPr lang="en-US" sz="1400" kern="1200" baseline="0" dirty="0" smtClean="0">
                          <a:solidFill>
                            <a:schemeClr val="tx1"/>
                          </a:solidFill>
                          <a:latin typeface="+mn-lt"/>
                          <a:ea typeface="+mn-ea"/>
                          <a:cs typeface="+mn-cs"/>
                        </a:rPr>
                        <a:t>All Types of Tubes &amp; Pipes.</a:t>
                      </a:r>
                    </a:p>
                    <a:p>
                      <a:pPr algn="l">
                        <a:buFont typeface="Wingdings" pitchFamily="2" charset="2"/>
                        <a:buChar char="Ø"/>
                      </a:pPr>
                      <a:r>
                        <a:rPr lang="en-US" sz="1400" kern="1200" baseline="0" dirty="0" smtClean="0">
                          <a:solidFill>
                            <a:schemeClr val="tx1"/>
                          </a:solidFill>
                          <a:latin typeface="+mn-lt"/>
                          <a:ea typeface="+mn-ea"/>
                          <a:cs typeface="+mn-cs"/>
                        </a:rPr>
                        <a:t>Safety Equipments, Pre-Commissioning Tools.</a:t>
                      </a:r>
                    </a:p>
                    <a:p>
                      <a:pPr algn="l">
                        <a:buFont typeface="Wingdings" pitchFamily="2" charset="2"/>
                        <a:buChar char="Ø"/>
                      </a:pPr>
                      <a:r>
                        <a:rPr lang="en-US" sz="1400" kern="1200" baseline="0" dirty="0" smtClean="0">
                          <a:solidFill>
                            <a:schemeClr val="tx1"/>
                          </a:solidFill>
                          <a:latin typeface="+mn-lt"/>
                          <a:ea typeface="+mn-ea"/>
                          <a:cs typeface="+mn-cs"/>
                        </a:rPr>
                        <a:t>Heavy Equipments for Rent.</a:t>
                      </a:r>
                    </a:p>
                    <a:p>
                      <a:pPr algn="l">
                        <a:buFont typeface="Wingdings" pitchFamily="2" charset="2"/>
                        <a:buChar char="Ø"/>
                      </a:pPr>
                      <a:r>
                        <a:rPr lang="en-US" sz="1400" kern="1200" baseline="0" dirty="0" smtClean="0">
                          <a:solidFill>
                            <a:schemeClr val="tx1"/>
                          </a:solidFill>
                          <a:latin typeface="+mn-lt"/>
                          <a:ea typeface="+mn-ea"/>
                          <a:cs typeface="+mn-cs"/>
                        </a:rPr>
                        <a:t>Supply of Photocopying Machines &amp; Printer MFP’s.</a:t>
                      </a:r>
                    </a:p>
                    <a:p>
                      <a:pPr marL="0" marR="0" indent="0" algn="l" defTabSz="914400" rtl="0" eaLnBrk="1" fontAlgn="auto" latinLnBrk="0" hangingPunct="1">
                        <a:lnSpc>
                          <a:spcPct val="100000"/>
                        </a:lnSpc>
                        <a:spcBef>
                          <a:spcPts val="0"/>
                        </a:spcBef>
                        <a:spcAft>
                          <a:spcPts val="0"/>
                        </a:spcAft>
                        <a:buClrTx/>
                        <a:buSzTx/>
                        <a:buFont typeface="Wingdings" pitchFamily="2" charset="2"/>
                        <a:buChar char="Ø"/>
                        <a:tabLst/>
                        <a:defRPr/>
                      </a:pPr>
                      <a:r>
                        <a:rPr lang="en-US" sz="1400" kern="1200" baseline="0" dirty="0" smtClean="0">
                          <a:solidFill>
                            <a:schemeClr val="tx1"/>
                          </a:solidFill>
                          <a:latin typeface="+mn-lt"/>
                          <a:ea typeface="+mn-ea"/>
                          <a:cs typeface="+mn-cs"/>
                        </a:rPr>
                        <a:t>Computers, IT Peripherals.</a:t>
                      </a:r>
                    </a:p>
                  </a:txBody>
                  <a:tcPr/>
                </a:tc>
                <a:extLst>
                  <a:ext uri="{0D108BD9-81ED-4DB2-BD59-A6C34878D82A}">
                    <a16:rowId xmlns:a16="http://schemas.microsoft.com/office/drawing/2014/main" val="10000"/>
                  </a:ext>
                </a:extLst>
              </a:tr>
            </a:tbl>
          </a:graphicData>
        </a:graphic>
      </p:graphicFrame>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3" hidden="1"/>
          <p:cNvSpPr>
            <a:spLocks noChangeArrowheads="1" noChangeShapeType="1"/>
          </p:cNvSpPr>
          <p:nvPr/>
        </p:nvSpPr>
        <p:spPr bwMode="auto">
          <a:xfrm>
            <a:off x="3836348" y="1538525"/>
            <a:ext cx="1709505" cy="748951"/>
          </a:xfrm>
          <a:prstGeom prst="rect">
            <a:avLst/>
          </a:prstGeom>
          <a:noFill/>
          <a:ln w="0" algn="in">
            <a:noFill/>
            <a:miter lim="800000"/>
            <a:headEnd/>
            <a:tailEnd/>
          </a:ln>
          <a:effectLst/>
        </p:spPr>
        <p:txBody>
          <a:bodyPr vert="horz" wrap="square" lIns="36576" tIns="36576" rIns="36576" bIns="36576" numCol="1" anchor="t" anchorCtr="0" compatLnSpc="1">
            <a:prstTxWarp prst="textNoShape">
              <a:avLst/>
            </a:prstTxWarp>
          </a:bodyPr>
          <a:lstStyle/>
          <a:p>
            <a:pPr algn="ctr"/>
            <a:endParaRPr lang="en-US"/>
          </a:p>
        </p:txBody>
      </p:sp>
      <p:pic>
        <p:nvPicPr>
          <p:cNvPr id="15" name="Picture 14" descr="http://www.zqbearing.com/Bearing%20brand/SKF%20Bearing.jpg"/>
          <p:cNvPicPr/>
          <p:nvPr/>
        </p:nvPicPr>
        <p:blipFill>
          <a:blip r:embed="rId2" cstate="print"/>
          <a:srcRect/>
          <a:stretch>
            <a:fillRect/>
          </a:stretch>
        </p:blipFill>
        <p:spPr bwMode="auto">
          <a:xfrm>
            <a:off x="914400" y="2488287"/>
            <a:ext cx="1600200" cy="1371600"/>
          </a:xfrm>
          <a:prstGeom prst="rect">
            <a:avLst/>
          </a:prstGeom>
          <a:noFill/>
          <a:ln w="9525">
            <a:noFill/>
            <a:miter lim="800000"/>
            <a:headEnd/>
            <a:tailEnd/>
          </a:ln>
        </p:spPr>
      </p:pic>
      <p:pic>
        <p:nvPicPr>
          <p:cNvPr id="16" name="Picture 15" descr="http://www.zqbearing.com/Bearing%20brand/NSK%20Bearing.jpg"/>
          <p:cNvPicPr/>
          <p:nvPr/>
        </p:nvPicPr>
        <p:blipFill>
          <a:blip r:embed="rId3" cstate="print"/>
          <a:srcRect/>
          <a:stretch>
            <a:fillRect/>
          </a:stretch>
        </p:blipFill>
        <p:spPr bwMode="auto">
          <a:xfrm>
            <a:off x="2514600" y="2488287"/>
            <a:ext cx="1524000" cy="1371600"/>
          </a:xfrm>
          <a:prstGeom prst="rect">
            <a:avLst/>
          </a:prstGeom>
          <a:noFill/>
          <a:ln w="9525">
            <a:noFill/>
            <a:miter lim="800000"/>
            <a:headEnd/>
            <a:tailEnd/>
          </a:ln>
        </p:spPr>
      </p:pic>
      <p:pic>
        <p:nvPicPr>
          <p:cNvPr id="17" name="Picture 16" descr="http://www.zqbearing.com/Bearing%20brand/INA%20Bearing.jpg"/>
          <p:cNvPicPr/>
          <p:nvPr/>
        </p:nvPicPr>
        <p:blipFill>
          <a:blip r:embed="rId4" cstate="print"/>
          <a:srcRect/>
          <a:stretch>
            <a:fillRect/>
          </a:stretch>
        </p:blipFill>
        <p:spPr bwMode="auto">
          <a:xfrm>
            <a:off x="4038600" y="2488287"/>
            <a:ext cx="1524000" cy="1371600"/>
          </a:xfrm>
          <a:prstGeom prst="rect">
            <a:avLst/>
          </a:prstGeom>
          <a:noFill/>
          <a:ln w="9525">
            <a:noFill/>
            <a:miter lim="800000"/>
            <a:headEnd/>
            <a:tailEnd/>
          </a:ln>
        </p:spPr>
      </p:pic>
      <p:pic>
        <p:nvPicPr>
          <p:cNvPr id="18" name="Picture 17" descr="http://www.zqbearing.com/Bearing%20brand/FAG%20Bearing.jpg"/>
          <p:cNvPicPr/>
          <p:nvPr/>
        </p:nvPicPr>
        <p:blipFill>
          <a:blip r:embed="rId5" cstate="print"/>
          <a:srcRect/>
          <a:stretch>
            <a:fillRect/>
          </a:stretch>
        </p:blipFill>
        <p:spPr bwMode="auto">
          <a:xfrm>
            <a:off x="5486400" y="2488287"/>
            <a:ext cx="1676400" cy="1371600"/>
          </a:xfrm>
          <a:prstGeom prst="rect">
            <a:avLst/>
          </a:prstGeom>
          <a:noFill/>
          <a:ln w="9525">
            <a:noFill/>
            <a:miter lim="800000"/>
            <a:headEnd/>
            <a:tailEnd/>
          </a:ln>
        </p:spPr>
      </p:pic>
      <p:pic>
        <p:nvPicPr>
          <p:cNvPr id="19" name="Picture 18" descr="http://www.zqbearing.com/Bearing%20brand/IKO%20Bearing.jpg"/>
          <p:cNvPicPr/>
          <p:nvPr/>
        </p:nvPicPr>
        <p:blipFill>
          <a:blip r:embed="rId6" cstate="print"/>
          <a:srcRect/>
          <a:stretch>
            <a:fillRect/>
          </a:stretch>
        </p:blipFill>
        <p:spPr bwMode="auto">
          <a:xfrm>
            <a:off x="7162800" y="2412087"/>
            <a:ext cx="1600200" cy="1447800"/>
          </a:xfrm>
          <a:prstGeom prst="rect">
            <a:avLst/>
          </a:prstGeom>
          <a:noFill/>
          <a:ln w="9525">
            <a:noFill/>
            <a:miter lim="800000"/>
            <a:headEnd/>
            <a:tailEnd/>
          </a:ln>
        </p:spPr>
      </p:pic>
      <p:pic>
        <p:nvPicPr>
          <p:cNvPr id="20" name="Picture 19" descr="http://www.zqbearing.com/Bearing%20brand/KOYO%20Bearing.jpg"/>
          <p:cNvPicPr/>
          <p:nvPr/>
        </p:nvPicPr>
        <p:blipFill>
          <a:blip r:embed="rId7" cstate="print"/>
          <a:srcRect/>
          <a:stretch>
            <a:fillRect/>
          </a:stretch>
        </p:blipFill>
        <p:spPr bwMode="auto">
          <a:xfrm>
            <a:off x="914400" y="3859887"/>
            <a:ext cx="1600200" cy="1447800"/>
          </a:xfrm>
          <a:prstGeom prst="rect">
            <a:avLst/>
          </a:prstGeom>
          <a:noFill/>
          <a:ln w="9525">
            <a:noFill/>
            <a:miter lim="800000"/>
            <a:headEnd/>
            <a:tailEnd/>
          </a:ln>
        </p:spPr>
      </p:pic>
      <p:pic>
        <p:nvPicPr>
          <p:cNvPr id="21" name="Picture 20" descr="http://www.zqbearing.com/Bearing%20brand/TIMKEN%20Bearing.jpg"/>
          <p:cNvPicPr/>
          <p:nvPr/>
        </p:nvPicPr>
        <p:blipFill>
          <a:blip r:embed="rId8" cstate="print"/>
          <a:srcRect/>
          <a:stretch>
            <a:fillRect/>
          </a:stretch>
        </p:blipFill>
        <p:spPr bwMode="auto">
          <a:xfrm>
            <a:off x="2495550" y="3859887"/>
            <a:ext cx="1543050" cy="1447800"/>
          </a:xfrm>
          <a:prstGeom prst="rect">
            <a:avLst/>
          </a:prstGeom>
          <a:noFill/>
          <a:ln w="9525">
            <a:noFill/>
            <a:miter lim="800000"/>
            <a:headEnd/>
            <a:tailEnd/>
          </a:ln>
        </p:spPr>
      </p:pic>
      <p:pic>
        <p:nvPicPr>
          <p:cNvPr id="22" name="Picture 21" descr="http://www.zqbearing.com/Bearing%20brand/NTN%20Bearing.jpg"/>
          <p:cNvPicPr/>
          <p:nvPr/>
        </p:nvPicPr>
        <p:blipFill>
          <a:blip r:embed="rId9" cstate="print"/>
          <a:srcRect/>
          <a:stretch>
            <a:fillRect/>
          </a:stretch>
        </p:blipFill>
        <p:spPr bwMode="auto">
          <a:xfrm>
            <a:off x="4038600" y="3859887"/>
            <a:ext cx="1447800" cy="1447800"/>
          </a:xfrm>
          <a:prstGeom prst="rect">
            <a:avLst/>
          </a:prstGeom>
          <a:noFill/>
          <a:ln w="9525">
            <a:noFill/>
            <a:miter lim="800000"/>
            <a:headEnd/>
            <a:tailEnd/>
          </a:ln>
        </p:spPr>
      </p:pic>
      <p:pic>
        <p:nvPicPr>
          <p:cNvPr id="23" name="Picture 22" descr="http://www.zqbearing.com/Bearing%20brand/WL%20Bearing.jpg"/>
          <p:cNvPicPr/>
          <p:nvPr/>
        </p:nvPicPr>
        <p:blipFill>
          <a:blip r:embed="rId10" cstate="print"/>
          <a:srcRect/>
          <a:stretch>
            <a:fillRect/>
          </a:stretch>
        </p:blipFill>
        <p:spPr bwMode="auto">
          <a:xfrm>
            <a:off x="5486401" y="3869412"/>
            <a:ext cx="1676399" cy="1362075"/>
          </a:xfrm>
          <a:prstGeom prst="rect">
            <a:avLst/>
          </a:prstGeom>
          <a:noFill/>
          <a:ln w="9525">
            <a:noFill/>
            <a:miter lim="800000"/>
            <a:headEnd/>
            <a:tailEnd/>
          </a:ln>
        </p:spPr>
      </p:pic>
      <p:pic>
        <p:nvPicPr>
          <p:cNvPr id="24" name="Picture 23" descr="http://www.zqbearing.com/Bearing%20brand/HRB%20Bearings.jpg"/>
          <p:cNvPicPr/>
          <p:nvPr/>
        </p:nvPicPr>
        <p:blipFill>
          <a:blip r:embed="rId11" cstate="print"/>
          <a:srcRect/>
          <a:stretch>
            <a:fillRect/>
          </a:stretch>
        </p:blipFill>
        <p:spPr bwMode="auto">
          <a:xfrm>
            <a:off x="7162800" y="3859887"/>
            <a:ext cx="1676400" cy="1524000"/>
          </a:xfrm>
          <a:prstGeom prst="rect">
            <a:avLst/>
          </a:prstGeom>
          <a:noFill/>
          <a:ln w="9525">
            <a:noFill/>
            <a:miter lim="800000"/>
            <a:headEnd/>
            <a:tailEnd/>
          </a:ln>
        </p:spPr>
      </p:pic>
      <p:sp>
        <p:nvSpPr>
          <p:cNvPr id="25" name="Rectangle 24"/>
          <p:cNvSpPr/>
          <p:nvPr/>
        </p:nvSpPr>
        <p:spPr>
          <a:xfrm>
            <a:off x="228600" y="1828800"/>
            <a:ext cx="3048000" cy="430887"/>
          </a:xfrm>
          <a:prstGeom prst="rect">
            <a:avLst/>
          </a:prstGeom>
        </p:spPr>
        <p:txBody>
          <a:bodyPr wrap="square">
            <a:spAutoFit/>
          </a:bodyPr>
          <a:lstStyle/>
          <a:p>
            <a:pPr algn="ctr"/>
            <a:r>
              <a:rPr lang="en-US" sz="2200" b="1" u="sng" dirty="0" smtClean="0">
                <a:solidFill>
                  <a:srgbClr val="FF0000"/>
                </a:solidFill>
                <a:latin typeface="Century Gothic" pitchFamily="42" charset="0"/>
              </a:rPr>
              <a:t>All Brand of Bearings</a:t>
            </a:r>
            <a:endParaRPr lang="en-US" sz="2200" b="1" dirty="0"/>
          </a:p>
        </p:txBody>
      </p:sp>
      <p:sp>
        <p:nvSpPr>
          <p:cNvPr id="27" name="Rectangle 26"/>
          <p:cNvSpPr/>
          <p:nvPr/>
        </p:nvSpPr>
        <p:spPr>
          <a:xfrm>
            <a:off x="2057400" y="1076980"/>
            <a:ext cx="5029200" cy="523220"/>
          </a:xfrm>
          <a:prstGeom prst="rect">
            <a:avLst/>
          </a:prstGeom>
        </p:spPr>
        <p:txBody>
          <a:bodyPr wrap="square">
            <a:spAutoFit/>
          </a:bodyPr>
          <a:lstStyle/>
          <a:p>
            <a:pPr algn="ctr"/>
            <a:r>
              <a:rPr lang="en-US" sz="2800" b="1" i="0" u="sng" dirty="0" smtClean="0">
                <a:solidFill>
                  <a:srgbClr val="FF0000"/>
                </a:solidFill>
                <a:latin typeface="Century Gothic" pitchFamily="42" charset="0"/>
              </a:rPr>
              <a:t>PRODUCT CATALOG</a:t>
            </a:r>
            <a:endParaRPr lang="en-US" sz="2800" b="1" dirty="0"/>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3" hidden="1"/>
          <p:cNvSpPr>
            <a:spLocks noChangeArrowheads="1" noChangeShapeType="1"/>
          </p:cNvSpPr>
          <p:nvPr/>
        </p:nvSpPr>
        <p:spPr bwMode="auto">
          <a:xfrm>
            <a:off x="3836348" y="1538525"/>
            <a:ext cx="1709505" cy="748951"/>
          </a:xfrm>
          <a:prstGeom prst="rect">
            <a:avLst/>
          </a:prstGeom>
          <a:noFill/>
          <a:ln w="0" algn="in">
            <a:noFill/>
            <a:miter lim="800000"/>
            <a:headEnd/>
            <a:tailEnd/>
          </a:ln>
          <a:effectLst/>
        </p:spPr>
        <p:txBody>
          <a:bodyPr vert="horz" wrap="square" lIns="36576" tIns="36576" rIns="36576" bIns="36576" numCol="1" anchor="t" anchorCtr="0" compatLnSpc="1">
            <a:prstTxWarp prst="textNoShape">
              <a:avLst/>
            </a:prstTxWarp>
          </a:bodyPr>
          <a:lstStyle/>
          <a:p>
            <a:pPr algn="ctr"/>
            <a:endParaRPr lang="en-US"/>
          </a:p>
        </p:txBody>
      </p:sp>
      <p:sp>
        <p:nvSpPr>
          <p:cNvPr id="25" name="Rectangle 24"/>
          <p:cNvSpPr/>
          <p:nvPr/>
        </p:nvSpPr>
        <p:spPr>
          <a:xfrm>
            <a:off x="152400" y="1371600"/>
            <a:ext cx="6400800" cy="430887"/>
          </a:xfrm>
          <a:prstGeom prst="rect">
            <a:avLst/>
          </a:prstGeom>
        </p:spPr>
        <p:txBody>
          <a:bodyPr wrap="square">
            <a:spAutoFit/>
          </a:bodyPr>
          <a:lstStyle/>
          <a:p>
            <a:r>
              <a:rPr lang="en-US" sz="2200" b="1" u="sng" dirty="0" smtClean="0">
                <a:solidFill>
                  <a:srgbClr val="FF0000"/>
                </a:solidFill>
                <a:latin typeface="Century Gothic" pitchFamily="42" charset="0"/>
              </a:rPr>
              <a:t>All Kind &amp; Grades of Stud Bolts, </a:t>
            </a:r>
            <a:r>
              <a:rPr lang="en-US" sz="2200" b="1" u="sng" dirty="0" err="1" smtClean="0">
                <a:solidFill>
                  <a:srgbClr val="FF0000"/>
                </a:solidFill>
                <a:latin typeface="Century Gothic" pitchFamily="42" charset="0"/>
              </a:rPr>
              <a:t>Fastners</a:t>
            </a:r>
            <a:endParaRPr lang="en-US" sz="2200" b="1" dirty="0"/>
          </a:p>
        </p:txBody>
      </p:sp>
      <p:sp>
        <p:nvSpPr>
          <p:cNvPr id="27" name="Rectangle 26"/>
          <p:cNvSpPr/>
          <p:nvPr/>
        </p:nvSpPr>
        <p:spPr>
          <a:xfrm>
            <a:off x="2057400" y="914400"/>
            <a:ext cx="5029200" cy="523220"/>
          </a:xfrm>
          <a:prstGeom prst="rect">
            <a:avLst/>
          </a:prstGeom>
        </p:spPr>
        <p:txBody>
          <a:bodyPr wrap="square">
            <a:spAutoFit/>
          </a:bodyPr>
          <a:lstStyle/>
          <a:p>
            <a:pPr algn="ctr"/>
            <a:r>
              <a:rPr lang="en-US" sz="2800" b="1" i="0" u="sng" dirty="0" smtClean="0">
                <a:solidFill>
                  <a:srgbClr val="FF0000"/>
                </a:solidFill>
                <a:latin typeface="Century Gothic" pitchFamily="42" charset="0"/>
              </a:rPr>
              <a:t>PRODUCT CATALOG</a:t>
            </a:r>
            <a:endParaRPr lang="en-US" sz="2800" b="1" dirty="0"/>
          </a:p>
        </p:txBody>
      </p:sp>
      <p:sp>
        <p:nvSpPr>
          <p:cNvPr id="1026" name="AutoShape 2" descr="Image result for stud bolts multiple images"/>
          <p:cNvSpPr>
            <a:spLocks noChangeAspect="1" noChangeArrowheads="1"/>
          </p:cNvSpPr>
          <p:nvPr/>
        </p:nvSpPr>
        <p:spPr bwMode="auto">
          <a:xfrm>
            <a:off x="6350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028" name="Picture 4" descr="Image result for stud bolts multiple images">
            <a:hlinkClick r:id="rId2"/>
          </p:cNvPr>
          <p:cNvPicPr>
            <a:picLocks noChangeAspect="1" noChangeArrowheads="1"/>
          </p:cNvPicPr>
          <p:nvPr/>
        </p:nvPicPr>
        <p:blipFill>
          <a:blip r:embed="rId3" cstate="print"/>
          <a:srcRect/>
          <a:stretch>
            <a:fillRect/>
          </a:stretch>
        </p:blipFill>
        <p:spPr bwMode="auto">
          <a:xfrm>
            <a:off x="380999" y="1752600"/>
            <a:ext cx="3176953" cy="1828800"/>
          </a:xfrm>
          <a:prstGeom prst="rect">
            <a:avLst/>
          </a:prstGeom>
          <a:noFill/>
        </p:spPr>
      </p:pic>
      <p:pic>
        <p:nvPicPr>
          <p:cNvPr id="1030" name="Picture 6" descr="Image result for ss stud bolts multiple images">
            <a:hlinkClick r:id="rId4"/>
          </p:cNvPr>
          <p:cNvPicPr>
            <a:picLocks noChangeAspect="1" noChangeArrowheads="1"/>
          </p:cNvPicPr>
          <p:nvPr/>
        </p:nvPicPr>
        <p:blipFill>
          <a:blip r:embed="rId5" cstate="print"/>
          <a:srcRect/>
          <a:stretch>
            <a:fillRect/>
          </a:stretch>
        </p:blipFill>
        <p:spPr bwMode="auto">
          <a:xfrm>
            <a:off x="3886200" y="1752600"/>
            <a:ext cx="4419600" cy="1905000"/>
          </a:xfrm>
          <a:prstGeom prst="rect">
            <a:avLst/>
          </a:prstGeom>
          <a:noFill/>
        </p:spPr>
      </p:pic>
      <p:pic>
        <p:nvPicPr>
          <p:cNvPr id="1032" name="Picture 8" descr="Related image">
            <a:hlinkClick r:id="rId6"/>
          </p:cNvPr>
          <p:cNvPicPr>
            <a:picLocks noChangeAspect="1" noChangeArrowheads="1"/>
          </p:cNvPicPr>
          <p:nvPr/>
        </p:nvPicPr>
        <p:blipFill>
          <a:blip r:embed="rId7" cstate="print"/>
          <a:srcRect/>
          <a:stretch>
            <a:fillRect/>
          </a:stretch>
        </p:blipFill>
        <p:spPr bwMode="auto">
          <a:xfrm>
            <a:off x="381000" y="3657600"/>
            <a:ext cx="3200400" cy="2133600"/>
          </a:xfrm>
          <a:prstGeom prst="rect">
            <a:avLst/>
          </a:prstGeom>
          <a:noFill/>
        </p:spPr>
      </p:pic>
      <p:pic>
        <p:nvPicPr>
          <p:cNvPr id="53250" name="Picture 2" descr="Image result for different type of fastener images">
            <a:hlinkClick r:id="rId8"/>
          </p:cNvPr>
          <p:cNvPicPr>
            <a:picLocks noChangeAspect="1" noChangeArrowheads="1"/>
          </p:cNvPicPr>
          <p:nvPr/>
        </p:nvPicPr>
        <p:blipFill>
          <a:blip r:embed="rId9" cstate="print"/>
          <a:srcRect/>
          <a:stretch>
            <a:fillRect/>
          </a:stretch>
        </p:blipFill>
        <p:spPr bwMode="auto">
          <a:xfrm>
            <a:off x="3886200" y="3786835"/>
            <a:ext cx="4419600" cy="2232965"/>
          </a:xfrm>
          <a:prstGeom prst="rect">
            <a:avLst/>
          </a:prstGeom>
          <a:noFill/>
        </p:spPr>
      </p:pic>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62000" y="1066800"/>
            <a:ext cx="2895600" cy="430887"/>
          </a:xfrm>
          <a:prstGeom prst="rect">
            <a:avLst/>
          </a:prstGeom>
        </p:spPr>
        <p:txBody>
          <a:bodyPr wrap="square">
            <a:spAutoFit/>
          </a:bodyPr>
          <a:lstStyle/>
          <a:p>
            <a:pPr algn="ctr"/>
            <a:r>
              <a:rPr lang="en-US" sz="2200" b="1" u="sng" dirty="0" smtClean="0">
                <a:solidFill>
                  <a:srgbClr val="FF0000"/>
                </a:solidFill>
                <a:latin typeface="Century Gothic" pitchFamily="42" charset="0"/>
              </a:rPr>
              <a:t>All Types of Bearing</a:t>
            </a:r>
            <a:endParaRPr lang="en-US" sz="2200" b="1" dirty="0"/>
          </a:p>
        </p:txBody>
      </p:sp>
      <p:pic>
        <p:nvPicPr>
          <p:cNvPr id="6" name="Picture 5"/>
          <p:cNvPicPr/>
          <p:nvPr/>
        </p:nvPicPr>
        <p:blipFill>
          <a:blip r:embed="rId2" cstate="print"/>
          <a:srcRect l="36699" t="47436" r="20673" b="31282"/>
          <a:stretch>
            <a:fillRect/>
          </a:stretch>
        </p:blipFill>
        <p:spPr bwMode="auto">
          <a:xfrm>
            <a:off x="838200" y="1676400"/>
            <a:ext cx="7467600" cy="1981200"/>
          </a:xfrm>
          <a:prstGeom prst="rect">
            <a:avLst/>
          </a:prstGeom>
          <a:noFill/>
          <a:ln w="9525">
            <a:noFill/>
            <a:miter lim="800000"/>
            <a:headEnd/>
            <a:tailEnd/>
          </a:ln>
        </p:spPr>
      </p:pic>
      <p:pic>
        <p:nvPicPr>
          <p:cNvPr id="7" name="Picture 6"/>
          <p:cNvPicPr/>
          <p:nvPr/>
        </p:nvPicPr>
        <p:blipFill>
          <a:blip r:embed="rId3" cstate="print"/>
          <a:srcRect l="36057" t="47436" r="20353" b="33590"/>
          <a:stretch>
            <a:fillRect/>
          </a:stretch>
        </p:blipFill>
        <p:spPr bwMode="auto">
          <a:xfrm>
            <a:off x="838200" y="3657600"/>
            <a:ext cx="7467600" cy="21336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62000" y="1066800"/>
            <a:ext cx="2895600" cy="430887"/>
          </a:xfrm>
          <a:prstGeom prst="rect">
            <a:avLst/>
          </a:prstGeom>
        </p:spPr>
        <p:txBody>
          <a:bodyPr wrap="square">
            <a:spAutoFit/>
          </a:bodyPr>
          <a:lstStyle/>
          <a:p>
            <a:pPr algn="ctr"/>
            <a:r>
              <a:rPr lang="en-US" sz="2200" b="1" u="sng" dirty="0" smtClean="0">
                <a:solidFill>
                  <a:srgbClr val="FF0000"/>
                </a:solidFill>
                <a:latin typeface="Century Gothic" pitchFamily="42" charset="0"/>
              </a:rPr>
              <a:t>All Types of Bearing</a:t>
            </a:r>
            <a:endParaRPr lang="en-US" sz="2200" b="1" dirty="0"/>
          </a:p>
        </p:txBody>
      </p:sp>
      <p:pic>
        <p:nvPicPr>
          <p:cNvPr id="8" name="Picture 7"/>
          <p:cNvPicPr/>
          <p:nvPr/>
        </p:nvPicPr>
        <p:blipFill>
          <a:blip r:embed="rId2" cstate="print"/>
          <a:srcRect l="35737" t="33846" r="20833" b="28205"/>
          <a:stretch>
            <a:fillRect/>
          </a:stretch>
        </p:blipFill>
        <p:spPr bwMode="auto">
          <a:xfrm>
            <a:off x="838200" y="1741001"/>
            <a:ext cx="7543799" cy="3897799"/>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85800" y="1066800"/>
            <a:ext cx="2895600" cy="430887"/>
          </a:xfrm>
          <a:prstGeom prst="rect">
            <a:avLst/>
          </a:prstGeom>
        </p:spPr>
        <p:txBody>
          <a:bodyPr wrap="square">
            <a:spAutoFit/>
          </a:bodyPr>
          <a:lstStyle/>
          <a:p>
            <a:pPr algn="ctr"/>
            <a:r>
              <a:rPr lang="en-US" sz="2200" b="1" u="sng" dirty="0" smtClean="0">
                <a:solidFill>
                  <a:srgbClr val="FF0000"/>
                </a:solidFill>
                <a:latin typeface="Century Gothic" pitchFamily="42" charset="0"/>
              </a:rPr>
              <a:t>All Types of Bearing</a:t>
            </a:r>
            <a:endParaRPr lang="en-US" sz="2200" b="1" dirty="0"/>
          </a:p>
        </p:txBody>
      </p:sp>
      <p:pic>
        <p:nvPicPr>
          <p:cNvPr id="6" name="Picture 5"/>
          <p:cNvPicPr/>
          <p:nvPr/>
        </p:nvPicPr>
        <p:blipFill>
          <a:blip r:embed="rId2" cstate="print"/>
          <a:srcRect l="36920" t="23590" r="20833" b="41026"/>
          <a:stretch>
            <a:fillRect/>
          </a:stretch>
        </p:blipFill>
        <p:spPr bwMode="auto">
          <a:xfrm>
            <a:off x="762000" y="1862137"/>
            <a:ext cx="7619999" cy="3852863"/>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85800" y="1066800"/>
            <a:ext cx="2895600" cy="430887"/>
          </a:xfrm>
          <a:prstGeom prst="rect">
            <a:avLst/>
          </a:prstGeom>
        </p:spPr>
        <p:txBody>
          <a:bodyPr wrap="square">
            <a:spAutoFit/>
          </a:bodyPr>
          <a:lstStyle/>
          <a:p>
            <a:pPr algn="ctr"/>
            <a:r>
              <a:rPr lang="en-US" sz="2200" b="1" u="sng" dirty="0" smtClean="0">
                <a:solidFill>
                  <a:srgbClr val="FF0000"/>
                </a:solidFill>
                <a:latin typeface="Century Gothic" pitchFamily="42" charset="0"/>
              </a:rPr>
              <a:t>All Types of Bearing</a:t>
            </a:r>
            <a:endParaRPr lang="en-US" sz="2200" b="1" dirty="0"/>
          </a:p>
        </p:txBody>
      </p:sp>
      <p:pic>
        <p:nvPicPr>
          <p:cNvPr id="7" name="Picture 6"/>
          <p:cNvPicPr/>
          <p:nvPr/>
        </p:nvPicPr>
        <p:blipFill>
          <a:blip r:embed="rId2" cstate="print"/>
          <a:srcRect l="36699" t="48301" r="21033" b="34361"/>
          <a:stretch>
            <a:fillRect/>
          </a:stretch>
        </p:blipFill>
        <p:spPr bwMode="auto">
          <a:xfrm>
            <a:off x="762000" y="1524000"/>
            <a:ext cx="7391400" cy="2133600"/>
          </a:xfrm>
          <a:prstGeom prst="rect">
            <a:avLst/>
          </a:prstGeom>
          <a:noFill/>
          <a:ln w="9525">
            <a:noFill/>
            <a:miter lim="800000"/>
            <a:headEnd/>
            <a:tailEnd/>
          </a:ln>
        </p:spPr>
      </p:pic>
      <p:pic>
        <p:nvPicPr>
          <p:cNvPr id="8" name="Picture 7"/>
          <p:cNvPicPr/>
          <p:nvPr/>
        </p:nvPicPr>
        <p:blipFill>
          <a:blip r:embed="rId3" cstate="print"/>
          <a:srcRect l="37179" t="47436" r="21635" b="30769"/>
          <a:stretch>
            <a:fillRect/>
          </a:stretch>
        </p:blipFill>
        <p:spPr bwMode="auto">
          <a:xfrm>
            <a:off x="762000" y="3657600"/>
            <a:ext cx="7391400" cy="23622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33400" y="1066800"/>
            <a:ext cx="2895600" cy="430887"/>
          </a:xfrm>
          <a:prstGeom prst="rect">
            <a:avLst/>
          </a:prstGeom>
        </p:spPr>
        <p:txBody>
          <a:bodyPr wrap="square">
            <a:spAutoFit/>
          </a:bodyPr>
          <a:lstStyle/>
          <a:p>
            <a:pPr algn="ctr"/>
            <a:r>
              <a:rPr lang="en-US" sz="2200" b="1" u="sng" dirty="0" smtClean="0">
                <a:solidFill>
                  <a:srgbClr val="FF0000"/>
                </a:solidFill>
                <a:latin typeface="Century Gothic" pitchFamily="42" charset="0"/>
              </a:rPr>
              <a:t>All Types of Bearing</a:t>
            </a:r>
            <a:endParaRPr lang="en-US" sz="2200" b="1" dirty="0"/>
          </a:p>
        </p:txBody>
      </p:sp>
      <p:pic>
        <p:nvPicPr>
          <p:cNvPr id="6" name="Picture 5"/>
          <p:cNvPicPr/>
          <p:nvPr/>
        </p:nvPicPr>
        <p:blipFill>
          <a:blip r:embed="rId2" cstate="print"/>
          <a:srcRect l="37660" t="47436" r="20032" b="31282"/>
          <a:stretch>
            <a:fillRect/>
          </a:stretch>
        </p:blipFill>
        <p:spPr bwMode="auto">
          <a:xfrm>
            <a:off x="685800" y="1524000"/>
            <a:ext cx="7620000" cy="1752600"/>
          </a:xfrm>
          <a:prstGeom prst="rect">
            <a:avLst/>
          </a:prstGeom>
          <a:noFill/>
          <a:ln w="9525">
            <a:noFill/>
            <a:miter lim="800000"/>
            <a:headEnd/>
            <a:tailEnd/>
          </a:ln>
        </p:spPr>
      </p:pic>
      <p:pic>
        <p:nvPicPr>
          <p:cNvPr id="9" name="Picture 8"/>
          <p:cNvPicPr/>
          <p:nvPr/>
        </p:nvPicPr>
        <p:blipFill>
          <a:blip r:embed="rId3" cstate="print"/>
          <a:srcRect l="35897" t="22308" r="20673" b="41025"/>
          <a:stretch>
            <a:fillRect/>
          </a:stretch>
        </p:blipFill>
        <p:spPr bwMode="auto">
          <a:xfrm>
            <a:off x="685800" y="3276600"/>
            <a:ext cx="7620000" cy="28956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capitalbearingsupplies.com.au/wp-content/uploads/2014/02/Sprockets.jpg">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97964" y="1752600"/>
            <a:ext cx="7107836" cy="4191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609600" y="1219200"/>
            <a:ext cx="3581400" cy="338554"/>
          </a:xfrm>
          <a:prstGeom prst="rect">
            <a:avLst/>
          </a:prstGeom>
          <a:noFill/>
        </p:spPr>
        <p:txBody>
          <a:bodyPr wrap="square" rtlCol="0">
            <a:spAutoFit/>
          </a:bodyPr>
          <a:lstStyle/>
          <a:p>
            <a:r>
              <a:rPr lang="en-US" sz="1600" b="1" u="sng" dirty="0" smtClean="0">
                <a:solidFill>
                  <a:srgbClr val="FF0000"/>
                </a:solidFill>
                <a:latin typeface="Century Gothic" panose="020B0502020202020204" pitchFamily="34" charset="0"/>
              </a:rPr>
              <a:t>SPROCKETS &amp; PLATEWHEELS</a:t>
            </a:r>
            <a:endParaRPr lang="en-US" sz="1600" b="1" u="sng" dirty="0">
              <a:solidFill>
                <a:srgbClr val="FF0000"/>
              </a:solidFill>
              <a:latin typeface="Century Gothic" panose="020B0502020202020204" pitchFamily="34" charset="0"/>
            </a:endParaRPr>
          </a:p>
        </p:txBody>
      </p:sp>
    </p:spTree>
    <p:extLst>
      <p:ext uri="{BB962C8B-B14F-4D97-AF65-F5344CB8AC3E}">
        <p14:creationId xmlns:p14="http://schemas.microsoft.com/office/powerpoint/2010/main" val="2955683610"/>
      </p:ext>
    </p:ext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09600" y="1524000"/>
            <a:ext cx="1905000" cy="338554"/>
          </a:xfrm>
          <a:prstGeom prst="rect">
            <a:avLst/>
          </a:prstGeom>
          <a:noFill/>
        </p:spPr>
        <p:txBody>
          <a:bodyPr wrap="square" rtlCol="0">
            <a:spAutoFit/>
          </a:bodyPr>
          <a:lstStyle/>
          <a:p>
            <a:r>
              <a:rPr lang="en-US" sz="1600" b="1" u="sng" dirty="0" smtClean="0">
                <a:solidFill>
                  <a:srgbClr val="FF0000"/>
                </a:solidFill>
                <a:latin typeface="Century Gothic" panose="020B0502020202020204" pitchFamily="34" charset="0"/>
              </a:rPr>
              <a:t>ROLLER CHAINS</a:t>
            </a:r>
            <a:endParaRPr lang="en-US" sz="1600" b="1" u="sng" dirty="0">
              <a:solidFill>
                <a:srgbClr val="FF0000"/>
              </a:solidFill>
              <a:latin typeface="Century Gothic" panose="020B0502020202020204" pitchFamily="34" charset="0"/>
            </a:endParaRPr>
          </a:p>
        </p:txBody>
      </p:sp>
      <p:pic>
        <p:nvPicPr>
          <p:cNvPr id="2050" name="Picture 2" descr="http://images.gasgoo.com/attachment/Approved/001/424/400_400/001424003.jpg">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1000" y="1905000"/>
            <a:ext cx="2447395" cy="19050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3409072" y="1524000"/>
            <a:ext cx="1620128" cy="338554"/>
          </a:xfrm>
          <a:prstGeom prst="rect">
            <a:avLst/>
          </a:prstGeom>
          <a:noFill/>
        </p:spPr>
        <p:txBody>
          <a:bodyPr wrap="square" rtlCol="0">
            <a:spAutoFit/>
          </a:bodyPr>
          <a:lstStyle/>
          <a:p>
            <a:r>
              <a:rPr lang="en-US" sz="1600" b="1" u="sng" dirty="0" smtClean="0">
                <a:solidFill>
                  <a:srgbClr val="FF0000"/>
                </a:solidFill>
                <a:latin typeface="Century Gothic" panose="020B0502020202020204" pitchFamily="34" charset="0"/>
              </a:rPr>
              <a:t>BELT LACING</a:t>
            </a:r>
            <a:endParaRPr lang="en-US" sz="1600" b="1" u="sng" dirty="0">
              <a:solidFill>
                <a:srgbClr val="FF0000"/>
              </a:solidFill>
              <a:latin typeface="Century Gothic" panose="020B0502020202020204" pitchFamily="34" charset="0"/>
            </a:endParaRPr>
          </a:p>
        </p:txBody>
      </p:sp>
      <p:sp>
        <p:nvSpPr>
          <p:cNvPr id="8" name="TextBox 7"/>
          <p:cNvSpPr txBox="1"/>
          <p:nvPr/>
        </p:nvSpPr>
        <p:spPr>
          <a:xfrm>
            <a:off x="6380872" y="1490246"/>
            <a:ext cx="1620128" cy="338554"/>
          </a:xfrm>
          <a:prstGeom prst="rect">
            <a:avLst/>
          </a:prstGeom>
          <a:noFill/>
        </p:spPr>
        <p:txBody>
          <a:bodyPr wrap="square" rtlCol="0">
            <a:spAutoFit/>
          </a:bodyPr>
          <a:lstStyle/>
          <a:p>
            <a:r>
              <a:rPr lang="en-US" sz="1600" b="1" u="sng" dirty="0" smtClean="0">
                <a:solidFill>
                  <a:srgbClr val="FF0000"/>
                </a:solidFill>
                <a:latin typeface="Century Gothic" panose="020B0502020202020204" pitchFamily="34" charset="0"/>
              </a:rPr>
              <a:t>CIRCLIPS</a:t>
            </a:r>
            <a:endParaRPr lang="en-US" sz="1600" b="1" u="sng" dirty="0">
              <a:solidFill>
                <a:srgbClr val="FF0000"/>
              </a:solidFill>
              <a:latin typeface="Century Gothic" panose="020B0502020202020204" pitchFamily="34" charset="0"/>
            </a:endParaRPr>
          </a:p>
        </p:txBody>
      </p:sp>
      <p:pic>
        <p:nvPicPr>
          <p:cNvPr id="2052" name="Picture 4" descr="http://masterhardwaretools.en.ecplaza.net/sitebuilder/images/reqa3.jpg">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972175" y="1915886"/>
            <a:ext cx="2285626" cy="1894114"/>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3.imimg.com/data3/VF/YF/MY-2729367/circlip-250x250.jpg">
            <a:hlinkClick r:id="rId6"/>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391400" y="1905000"/>
            <a:ext cx="1447800" cy="1447800"/>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http://www.lori-source.com/upload/201508/31/201508311125098437.jpg">
            <a:hlinkClick r:id="rId8"/>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410200" y="1828800"/>
            <a:ext cx="2072905" cy="2506663"/>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http://www.keefatt.com/web/wp-content/uploads/2013/09/banner_automotive_transmission.jpg">
            <a:hlinkClick r:id="rId10"/>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914400" y="4495800"/>
            <a:ext cx="6934200" cy="1733550"/>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p:cNvSpPr txBox="1"/>
          <p:nvPr/>
        </p:nvSpPr>
        <p:spPr>
          <a:xfrm>
            <a:off x="3866272" y="4096826"/>
            <a:ext cx="1620128" cy="338554"/>
          </a:xfrm>
          <a:prstGeom prst="rect">
            <a:avLst/>
          </a:prstGeom>
          <a:noFill/>
        </p:spPr>
        <p:txBody>
          <a:bodyPr wrap="square" rtlCol="0">
            <a:spAutoFit/>
          </a:bodyPr>
          <a:lstStyle/>
          <a:p>
            <a:r>
              <a:rPr lang="en-US" sz="1600" b="1" u="sng" dirty="0" smtClean="0">
                <a:solidFill>
                  <a:srgbClr val="FF0000"/>
                </a:solidFill>
                <a:latin typeface="Century Gothic" panose="020B0502020202020204" pitchFamily="34" charset="0"/>
              </a:rPr>
              <a:t>V – BELTS </a:t>
            </a:r>
            <a:endParaRPr lang="en-US" sz="1600" b="1" u="sng" dirty="0">
              <a:solidFill>
                <a:srgbClr val="FF0000"/>
              </a:solidFill>
              <a:latin typeface="Century Gothic" panose="020B0502020202020204" pitchFamily="34" charset="0"/>
            </a:endParaRPr>
          </a:p>
        </p:txBody>
      </p:sp>
    </p:spTree>
    <p:extLst>
      <p:ext uri="{BB962C8B-B14F-4D97-AF65-F5344CB8AC3E}">
        <p14:creationId xmlns:p14="http://schemas.microsoft.com/office/powerpoint/2010/main" val="2849924117"/>
      </p:ext>
    </p:extLst>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www.brt.lv/wpic/pulleys.jpg">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2514" y="1828800"/>
            <a:ext cx="2222077" cy="165735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609600" y="1219200"/>
            <a:ext cx="1905000" cy="584775"/>
          </a:xfrm>
          <a:prstGeom prst="rect">
            <a:avLst/>
          </a:prstGeom>
          <a:noFill/>
        </p:spPr>
        <p:txBody>
          <a:bodyPr wrap="square" rtlCol="0">
            <a:spAutoFit/>
          </a:bodyPr>
          <a:lstStyle/>
          <a:p>
            <a:pPr algn="ctr"/>
            <a:r>
              <a:rPr lang="en-US" sz="1600" b="1" u="sng" dirty="0" smtClean="0">
                <a:solidFill>
                  <a:srgbClr val="FF0000"/>
                </a:solidFill>
                <a:latin typeface="Century Gothic" panose="020B0502020202020204" pitchFamily="34" charset="0"/>
              </a:rPr>
              <a:t>V-BELT PULLEYS &amp; TAPER BUSHES</a:t>
            </a:r>
            <a:endParaRPr lang="en-US" sz="1600" b="1" u="sng" dirty="0">
              <a:solidFill>
                <a:srgbClr val="FF0000"/>
              </a:solidFill>
              <a:latin typeface="Century Gothic" panose="020B0502020202020204" pitchFamily="34" charset="0"/>
            </a:endParaRPr>
          </a:p>
        </p:txBody>
      </p:sp>
      <p:pic>
        <p:nvPicPr>
          <p:cNvPr id="25" name="Picture 24"/>
          <p:cNvPicPr/>
          <p:nvPr/>
        </p:nvPicPr>
        <p:blipFill rotWithShape="1">
          <a:blip r:embed="rId4" cstate="print"/>
          <a:srcRect l="26114" t="41548" r="38796" b="34978"/>
          <a:stretch/>
        </p:blipFill>
        <p:spPr bwMode="auto">
          <a:xfrm>
            <a:off x="3429000" y="1557755"/>
            <a:ext cx="4953000" cy="2023646"/>
          </a:xfrm>
          <a:prstGeom prst="rect">
            <a:avLst/>
          </a:prstGeom>
          <a:ln>
            <a:noFill/>
          </a:ln>
          <a:extLst>
            <a:ext uri="{53640926-AAD7-44D8-BBD7-CCE9431645EC}">
              <a14:shadowObscured xmlns:a14="http://schemas.microsoft.com/office/drawing/2010/main"/>
            </a:ext>
          </a:extLst>
        </p:spPr>
      </p:pic>
      <p:sp>
        <p:nvSpPr>
          <p:cNvPr id="26" name="TextBox 25"/>
          <p:cNvSpPr txBox="1"/>
          <p:nvPr/>
        </p:nvSpPr>
        <p:spPr>
          <a:xfrm>
            <a:off x="4267200" y="1219200"/>
            <a:ext cx="3733800" cy="338554"/>
          </a:xfrm>
          <a:prstGeom prst="rect">
            <a:avLst/>
          </a:prstGeom>
          <a:noFill/>
        </p:spPr>
        <p:txBody>
          <a:bodyPr wrap="square" rtlCol="0">
            <a:spAutoFit/>
          </a:bodyPr>
          <a:lstStyle/>
          <a:p>
            <a:pPr algn="ctr"/>
            <a:r>
              <a:rPr lang="en-US" sz="1600" b="1" u="sng" dirty="0" smtClean="0">
                <a:solidFill>
                  <a:srgbClr val="FF0000"/>
                </a:solidFill>
                <a:latin typeface="Century Gothic" panose="020B0502020202020204" pitchFamily="34" charset="0"/>
              </a:rPr>
              <a:t>CASTER WHEELS</a:t>
            </a:r>
            <a:endParaRPr lang="en-US" sz="1600" b="1" u="sng" dirty="0">
              <a:solidFill>
                <a:srgbClr val="FF0000"/>
              </a:solidFill>
              <a:latin typeface="Century Gothic" panose="020B0502020202020204" pitchFamily="34" charset="0"/>
            </a:endParaRPr>
          </a:p>
        </p:txBody>
      </p:sp>
      <p:pic>
        <p:nvPicPr>
          <p:cNvPr id="3096" name="Picture 24" descr="http://nkd.com.sa/nkd/products/cup/cup_brushes.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0700" y="4343400"/>
            <a:ext cx="2984500" cy="1981200"/>
          </a:xfrm>
          <a:prstGeom prst="rect">
            <a:avLst/>
          </a:prstGeom>
          <a:noFill/>
          <a:extLst>
            <a:ext uri="{909E8E84-426E-40DD-AFC4-6F175D3DCCD1}">
              <a14:hiddenFill xmlns:a14="http://schemas.microsoft.com/office/drawing/2010/main">
                <a:solidFill>
                  <a:srgbClr val="FFFFFF"/>
                </a:solidFill>
              </a14:hiddenFill>
            </a:ext>
          </a:extLst>
        </p:spPr>
      </p:pic>
      <p:sp>
        <p:nvSpPr>
          <p:cNvPr id="28" name="TextBox 27"/>
          <p:cNvSpPr txBox="1"/>
          <p:nvPr/>
        </p:nvSpPr>
        <p:spPr>
          <a:xfrm>
            <a:off x="152400" y="3657600"/>
            <a:ext cx="3733800" cy="584775"/>
          </a:xfrm>
          <a:prstGeom prst="rect">
            <a:avLst/>
          </a:prstGeom>
          <a:noFill/>
        </p:spPr>
        <p:txBody>
          <a:bodyPr wrap="square" rtlCol="0">
            <a:spAutoFit/>
          </a:bodyPr>
          <a:lstStyle/>
          <a:p>
            <a:pPr algn="ctr"/>
            <a:r>
              <a:rPr lang="en-US" sz="1600" b="1" u="sng" dirty="0" smtClean="0">
                <a:solidFill>
                  <a:srgbClr val="FF0000"/>
                </a:solidFill>
                <a:latin typeface="Century Gothic" panose="020B0502020202020204" pitchFamily="34" charset="0"/>
              </a:rPr>
              <a:t>CUP BRUSH, WIRE WHEEL BRUSH &amp; PIPE LINE BRUSHES</a:t>
            </a:r>
            <a:endParaRPr lang="en-US" sz="1600" b="1" u="sng" dirty="0">
              <a:solidFill>
                <a:srgbClr val="FF0000"/>
              </a:solidFill>
              <a:latin typeface="Century Gothic" panose="020B0502020202020204" pitchFamily="34" charset="0"/>
            </a:endParaRPr>
          </a:p>
        </p:txBody>
      </p:sp>
      <p:pic>
        <p:nvPicPr>
          <p:cNvPr id="3098" name="Picture 26" descr="https://s-media-cache-ak0.pinimg.com/236x/c3/92/42/c392425a239b7ad685f901a6dd2fc6c2.jpg">
            <a:hlinkClick r:id="rId6"/>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991100" y="4124325"/>
            <a:ext cx="2247900" cy="2200275"/>
          </a:xfrm>
          <a:prstGeom prst="rect">
            <a:avLst/>
          </a:prstGeom>
          <a:noFill/>
          <a:extLst>
            <a:ext uri="{909E8E84-426E-40DD-AFC4-6F175D3DCCD1}">
              <a14:hiddenFill xmlns:a14="http://schemas.microsoft.com/office/drawing/2010/main">
                <a:solidFill>
                  <a:srgbClr val="FFFFFF"/>
                </a:solidFill>
              </a14:hiddenFill>
            </a:ext>
          </a:extLst>
        </p:spPr>
      </p:pic>
      <p:sp>
        <p:nvSpPr>
          <p:cNvPr id="30" name="TextBox 29"/>
          <p:cNvSpPr txBox="1"/>
          <p:nvPr/>
        </p:nvSpPr>
        <p:spPr>
          <a:xfrm>
            <a:off x="4191000" y="3733800"/>
            <a:ext cx="3733800" cy="338554"/>
          </a:xfrm>
          <a:prstGeom prst="rect">
            <a:avLst/>
          </a:prstGeom>
          <a:noFill/>
        </p:spPr>
        <p:txBody>
          <a:bodyPr wrap="square" rtlCol="0">
            <a:spAutoFit/>
          </a:bodyPr>
          <a:lstStyle/>
          <a:p>
            <a:pPr algn="ctr"/>
            <a:r>
              <a:rPr lang="en-US" sz="1600" b="1" u="sng" dirty="0" smtClean="0">
                <a:solidFill>
                  <a:srgbClr val="FF0000"/>
                </a:solidFill>
                <a:latin typeface="Century Gothic" panose="020B0502020202020204" pitchFamily="34" charset="0"/>
              </a:rPr>
              <a:t>NAILS / SCREWS / NUTS &amp; BOLTS</a:t>
            </a:r>
            <a:endParaRPr lang="en-US" sz="1600" b="1" u="sng" dirty="0">
              <a:solidFill>
                <a:srgbClr val="FF0000"/>
              </a:solidFill>
              <a:latin typeface="Century Gothic" panose="020B0502020202020204" pitchFamily="34" charset="0"/>
            </a:endParaRPr>
          </a:p>
        </p:txBody>
      </p:sp>
    </p:spTree>
    <p:extLst>
      <p:ext uri="{BB962C8B-B14F-4D97-AF65-F5344CB8AC3E}">
        <p14:creationId xmlns:p14="http://schemas.microsoft.com/office/powerpoint/2010/main" val="2333483736"/>
      </p:ext>
    </p:extLst>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C:\Users\user\Desktop\Profile Images\1\images.jpg"/>
          <p:cNvPicPr>
            <a:picLocks noChangeAspect="1" noChangeArrowheads="1"/>
          </p:cNvPicPr>
          <p:nvPr/>
        </p:nvPicPr>
        <p:blipFill>
          <a:blip r:embed="rId2" cstate="print"/>
          <a:srcRect/>
          <a:stretch>
            <a:fillRect/>
          </a:stretch>
        </p:blipFill>
        <p:spPr bwMode="auto">
          <a:xfrm>
            <a:off x="713936" y="1890932"/>
            <a:ext cx="1295400" cy="1295400"/>
          </a:xfrm>
          <a:prstGeom prst="rect">
            <a:avLst/>
          </a:prstGeom>
          <a:noFill/>
        </p:spPr>
      </p:pic>
      <p:pic>
        <p:nvPicPr>
          <p:cNvPr id="6" name="Picture 11" descr="C:\Users\user\Desktop\Profile Images\1\PTFE-Teflon-Nylon-PP-Plastic-Extruding-Extruded-Rod-Round-Bar.jpg"/>
          <p:cNvPicPr>
            <a:picLocks noChangeAspect="1" noChangeArrowheads="1"/>
          </p:cNvPicPr>
          <p:nvPr/>
        </p:nvPicPr>
        <p:blipFill>
          <a:blip r:embed="rId3" cstate="print"/>
          <a:srcRect/>
          <a:stretch>
            <a:fillRect/>
          </a:stretch>
        </p:blipFill>
        <p:spPr bwMode="auto">
          <a:xfrm>
            <a:off x="2029265" y="1890932"/>
            <a:ext cx="1219199" cy="1295400"/>
          </a:xfrm>
          <a:prstGeom prst="rect">
            <a:avLst/>
          </a:prstGeom>
          <a:noFill/>
        </p:spPr>
      </p:pic>
      <p:pic>
        <p:nvPicPr>
          <p:cNvPr id="7" name="Picture 12" descr="C:\Users\user\Desktop\Profile Images\1\images (1).jpg"/>
          <p:cNvPicPr>
            <a:picLocks noChangeAspect="1" noChangeArrowheads="1"/>
          </p:cNvPicPr>
          <p:nvPr/>
        </p:nvPicPr>
        <p:blipFill>
          <a:blip r:embed="rId4" cstate="print"/>
          <a:srcRect/>
          <a:stretch>
            <a:fillRect/>
          </a:stretch>
        </p:blipFill>
        <p:spPr bwMode="auto">
          <a:xfrm>
            <a:off x="4625924" y="1890932"/>
            <a:ext cx="1447800" cy="1295400"/>
          </a:xfrm>
          <a:prstGeom prst="rect">
            <a:avLst/>
          </a:prstGeom>
          <a:noFill/>
        </p:spPr>
      </p:pic>
      <p:pic>
        <p:nvPicPr>
          <p:cNvPr id="8" name="Picture 13" descr="C:\Users\user\Desktop\Profile Images\1\download.jpg"/>
          <p:cNvPicPr>
            <a:picLocks noChangeAspect="1" noChangeArrowheads="1"/>
          </p:cNvPicPr>
          <p:nvPr/>
        </p:nvPicPr>
        <p:blipFill>
          <a:blip r:embed="rId5" cstate="print"/>
          <a:srcRect/>
          <a:stretch>
            <a:fillRect/>
          </a:stretch>
        </p:blipFill>
        <p:spPr bwMode="auto">
          <a:xfrm>
            <a:off x="1981200" y="5125970"/>
            <a:ext cx="1142999" cy="1140542"/>
          </a:xfrm>
          <a:prstGeom prst="rect">
            <a:avLst/>
          </a:prstGeom>
          <a:noFill/>
        </p:spPr>
      </p:pic>
      <p:pic>
        <p:nvPicPr>
          <p:cNvPr id="9" name="Picture 14" descr="C:\Users\user\Desktop\Profile Images\1\images (5).jpg"/>
          <p:cNvPicPr>
            <a:picLocks noChangeAspect="1" noChangeArrowheads="1"/>
          </p:cNvPicPr>
          <p:nvPr/>
        </p:nvPicPr>
        <p:blipFill>
          <a:blip r:embed="rId6" cstate="print"/>
          <a:srcRect/>
          <a:stretch>
            <a:fillRect/>
          </a:stretch>
        </p:blipFill>
        <p:spPr bwMode="auto">
          <a:xfrm>
            <a:off x="3296528" y="1890932"/>
            <a:ext cx="1295400" cy="1295400"/>
          </a:xfrm>
          <a:prstGeom prst="rect">
            <a:avLst/>
          </a:prstGeom>
          <a:noFill/>
        </p:spPr>
      </p:pic>
      <p:pic>
        <p:nvPicPr>
          <p:cNvPr id="10" name="Picture 15" descr="C:\Users\user\Desktop\Profile Images\1\images (6).jpg"/>
          <p:cNvPicPr>
            <a:picLocks noChangeAspect="1" noChangeArrowheads="1"/>
          </p:cNvPicPr>
          <p:nvPr/>
        </p:nvPicPr>
        <p:blipFill>
          <a:blip r:embed="rId7" cstate="print"/>
          <a:srcRect/>
          <a:stretch>
            <a:fillRect/>
          </a:stretch>
        </p:blipFill>
        <p:spPr bwMode="auto">
          <a:xfrm>
            <a:off x="685800" y="5125970"/>
            <a:ext cx="1219200" cy="1114882"/>
          </a:xfrm>
          <a:prstGeom prst="rect">
            <a:avLst/>
          </a:prstGeom>
          <a:noFill/>
        </p:spPr>
      </p:pic>
      <p:pic>
        <p:nvPicPr>
          <p:cNvPr id="11" name="Picture 16" descr="C:\Users\user\Desktop\Profile Images\1\images (9).jpg"/>
          <p:cNvPicPr>
            <a:picLocks noChangeAspect="1" noChangeArrowheads="1"/>
          </p:cNvPicPr>
          <p:nvPr/>
        </p:nvPicPr>
        <p:blipFill>
          <a:blip r:embed="rId8" cstate="print"/>
          <a:srcRect/>
          <a:stretch>
            <a:fillRect/>
          </a:stretch>
        </p:blipFill>
        <p:spPr bwMode="auto">
          <a:xfrm>
            <a:off x="685800" y="3410575"/>
            <a:ext cx="1298864" cy="1143000"/>
          </a:xfrm>
          <a:prstGeom prst="rect">
            <a:avLst/>
          </a:prstGeom>
          <a:noFill/>
        </p:spPr>
      </p:pic>
      <p:pic>
        <p:nvPicPr>
          <p:cNvPr id="12" name="Picture 18" descr="C:\Users\user\Desktop\Profile Images\1\download (1).jpg"/>
          <p:cNvPicPr>
            <a:picLocks noChangeAspect="1" noChangeArrowheads="1"/>
          </p:cNvPicPr>
          <p:nvPr/>
        </p:nvPicPr>
        <p:blipFill>
          <a:blip r:embed="rId9" cstate="print"/>
          <a:srcRect/>
          <a:stretch>
            <a:fillRect/>
          </a:stretch>
        </p:blipFill>
        <p:spPr bwMode="auto">
          <a:xfrm>
            <a:off x="6434795" y="3386796"/>
            <a:ext cx="1295401" cy="1165860"/>
          </a:xfrm>
          <a:prstGeom prst="rect">
            <a:avLst/>
          </a:prstGeom>
          <a:noFill/>
        </p:spPr>
      </p:pic>
      <p:pic>
        <p:nvPicPr>
          <p:cNvPr id="13" name="Picture 19" descr="C:\Users\user\Desktop\Profile Images\1\images (10).jpg"/>
          <p:cNvPicPr>
            <a:picLocks noChangeAspect="1" noChangeArrowheads="1"/>
          </p:cNvPicPr>
          <p:nvPr/>
        </p:nvPicPr>
        <p:blipFill>
          <a:blip r:embed="rId10" cstate="print"/>
          <a:srcRect/>
          <a:stretch>
            <a:fillRect/>
          </a:stretch>
        </p:blipFill>
        <p:spPr bwMode="auto">
          <a:xfrm>
            <a:off x="7535592" y="5105400"/>
            <a:ext cx="1371600" cy="1133289"/>
          </a:xfrm>
          <a:prstGeom prst="rect">
            <a:avLst/>
          </a:prstGeom>
          <a:noFill/>
        </p:spPr>
      </p:pic>
      <p:pic>
        <p:nvPicPr>
          <p:cNvPr id="14" name="Picture 20" descr="C:\Users\user\Desktop\Profile Images\1\images (8).jpg"/>
          <p:cNvPicPr>
            <a:picLocks noChangeAspect="1" noChangeArrowheads="1"/>
          </p:cNvPicPr>
          <p:nvPr/>
        </p:nvPicPr>
        <p:blipFill>
          <a:blip r:embed="rId11" cstate="print"/>
          <a:srcRect/>
          <a:stretch>
            <a:fillRect/>
          </a:stretch>
        </p:blipFill>
        <p:spPr bwMode="auto">
          <a:xfrm>
            <a:off x="3471204" y="3400864"/>
            <a:ext cx="1463921" cy="1171136"/>
          </a:xfrm>
          <a:prstGeom prst="rect">
            <a:avLst/>
          </a:prstGeom>
          <a:noFill/>
        </p:spPr>
      </p:pic>
      <p:pic>
        <p:nvPicPr>
          <p:cNvPr id="15" name="Picture 21" descr="C:\Users\user\Desktop\Profile Images\1\images (7).jpg"/>
          <p:cNvPicPr>
            <a:picLocks noChangeAspect="1" noChangeArrowheads="1"/>
          </p:cNvPicPr>
          <p:nvPr/>
        </p:nvPicPr>
        <p:blipFill>
          <a:blip r:embed="rId12" cstate="print"/>
          <a:srcRect/>
          <a:stretch>
            <a:fillRect/>
          </a:stretch>
        </p:blipFill>
        <p:spPr bwMode="auto">
          <a:xfrm>
            <a:off x="2029264" y="3400864"/>
            <a:ext cx="1399736" cy="1176337"/>
          </a:xfrm>
          <a:prstGeom prst="rect">
            <a:avLst/>
          </a:prstGeom>
          <a:noFill/>
        </p:spPr>
      </p:pic>
      <p:sp>
        <p:nvSpPr>
          <p:cNvPr id="16" name="TextBox 15"/>
          <p:cNvSpPr txBox="1"/>
          <p:nvPr/>
        </p:nvSpPr>
        <p:spPr>
          <a:xfrm>
            <a:off x="609600" y="1524000"/>
            <a:ext cx="2686928" cy="338554"/>
          </a:xfrm>
          <a:prstGeom prst="rect">
            <a:avLst/>
          </a:prstGeom>
          <a:noFill/>
        </p:spPr>
        <p:txBody>
          <a:bodyPr wrap="square" rtlCol="0">
            <a:spAutoFit/>
          </a:bodyPr>
          <a:lstStyle/>
          <a:p>
            <a:r>
              <a:rPr lang="en-US" sz="1600" b="1" u="sng" dirty="0" smtClean="0">
                <a:solidFill>
                  <a:srgbClr val="FF0000"/>
                </a:solidFill>
                <a:latin typeface="Century Gothic" panose="020B0502020202020204" pitchFamily="34" charset="0"/>
              </a:rPr>
              <a:t>TEFLON BARS &amp; SHEETS</a:t>
            </a:r>
            <a:endParaRPr lang="en-US" sz="1600" b="1" u="sng" dirty="0">
              <a:solidFill>
                <a:srgbClr val="FF0000"/>
              </a:solidFill>
              <a:latin typeface="Century Gothic" panose="020B0502020202020204" pitchFamily="34" charset="0"/>
            </a:endParaRPr>
          </a:p>
        </p:txBody>
      </p:sp>
      <p:sp>
        <p:nvSpPr>
          <p:cNvPr id="17" name="TextBox 16"/>
          <p:cNvSpPr txBox="1"/>
          <p:nvPr/>
        </p:nvSpPr>
        <p:spPr>
          <a:xfrm>
            <a:off x="609600" y="4673126"/>
            <a:ext cx="2667000" cy="307777"/>
          </a:xfrm>
          <a:prstGeom prst="rect">
            <a:avLst/>
          </a:prstGeom>
          <a:noFill/>
        </p:spPr>
        <p:txBody>
          <a:bodyPr wrap="square" rtlCol="0">
            <a:spAutoFit/>
          </a:bodyPr>
          <a:lstStyle/>
          <a:p>
            <a:r>
              <a:rPr lang="en-US" sz="1400" b="1" u="sng" dirty="0" smtClean="0">
                <a:solidFill>
                  <a:srgbClr val="FF0000"/>
                </a:solidFill>
                <a:latin typeface="Century Gothic" panose="020B0502020202020204" pitchFamily="34" charset="0"/>
              </a:rPr>
              <a:t>RUBBER SHEETS &amp; RODS</a:t>
            </a:r>
            <a:endParaRPr lang="en-US" sz="1400" b="1" u="sng" dirty="0">
              <a:solidFill>
                <a:srgbClr val="FF0000"/>
              </a:solidFill>
              <a:latin typeface="Century Gothic" panose="020B0502020202020204" pitchFamily="34" charset="0"/>
            </a:endParaRPr>
          </a:p>
        </p:txBody>
      </p:sp>
      <p:pic>
        <p:nvPicPr>
          <p:cNvPr id="18" name="Picture 22" descr="C:\Users\user\Desktop\Profile Images\1\images (11.jpg"/>
          <p:cNvPicPr>
            <a:picLocks noChangeAspect="1" noChangeArrowheads="1"/>
          </p:cNvPicPr>
          <p:nvPr/>
        </p:nvPicPr>
        <p:blipFill>
          <a:blip r:embed="rId13" cstate="print"/>
          <a:srcRect/>
          <a:stretch>
            <a:fillRect/>
          </a:stretch>
        </p:blipFill>
        <p:spPr bwMode="auto">
          <a:xfrm>
            <a:off x="5105399" y="3386796"/>
            <a:ext cx="1295400" cy="1153886"/>
          </a:xfrm>
          <a:prstGeom prst="rect">
            <a:avLst/>
          </a:prstGeom>
          <a:noFill/>
        </p:spPr>
      </p:pic>
      <p:pic>
        <p:nvPicPr>
          <p:cNvPr id="19" name="Picture 23" descr="C:\Users\user\Desktop\Profile Images\1\images (3).jpg"/>
          <p:cNvPicPr>
            <a:picLocks noChangeAspect="1" noChangeArrowheads="1"/>
          </p:cNvPicPr>
          <p:nvPr/>
        </p:nvPicPr>
        <p:blipFill>
          <a:blip r:embed="rId14" cstate="print"/>
          <a:srcRect/>
          <a:stretch>
            <a:fillRect/>
          </a:stretch>
        </p:blipFill>
        <p:spPr bwMode="auto">
          <a:xfrm>
            <a:off x="7772400" y="3386796"/>
            <a:ext cx="1143000" cy="1185291"/>
          </a:xfrm>
          <a:prstGeom prst="rect">
            <a:avLst/>
          </a:prstGeom>
          <a:noFill/>
        </p:spPr>
      </p:pic>
      <p:pic>
        <p:nvPicPr>
          <p:cNvPr id="20" name="Picture 24" descr="C:\Users\user\Desktop\Profile Images\1\images (13).jpg"/>
          <p:cNvPicPr>
            <a:picLocks noChangeAspect="1" noChangeArrowheads="1"/>
          </p:cNvPicPr>
          <p:nvPr/>
        </p:nvPicPr>
        <p:blipFill>
          <a:blip r:embed="rId15" cstate="print"/>
          <a:srcRect/>
          <a:stretch>
            <a:fillRect/>
          </a:stretch>
        </p:blipFill>
        <p:spPr bwMode="auto">
          <a:xfrm>
            <a:off x="3158196" y="5139396"/>
            <a:ext cx="1143000" cy="1143000"/>
          </a:xfrm>
          <a:prstGeom prst="rect">
            <a:avLst/>
          </a:prstGeom>
          <a:noFill/>
        </p:spPr>
      </p:pic>
      <p:pic>
        <p:nvPicPr>
          <p:cNvPr id="21" name="Picture 25" descr="C:\Users\user\Desktop\Profile Images\1\images (12).jpg"/>
          <p:cNvPicPr>
            <a:picLocks noChangeAspect="1" noChangeArrowheads="1"/>
          </p:cNvPicPr>
          <p:nvPr/>
        </p:nvPicPr>
        <p:blipFill>
          <a:blip r:embed="rId16" cstate="print"/>
          <a:srcRect/>
          <a:stretch>
            <a:fillRect/>
          </a:stretch>
        </p:blipFill>
        <p:spPr bwMode="auto">
          <a:xfrm>
            <a:off x="4343400" y="5119468"/>
            <a:ext cx="1399735" cy="1143000"/>
          </a:xfrm>
          <a:prstGeom prst="rect">
            <a:avLst/>
          </a:prstGeom>
          <a:noFill/>
        </p:spPr>
      </p:pic>
      <p:pic>
        <p:nvPicPr>
          <p:cNvPr id="22" name="Picture 26" descr="C:\Users\user\Desktop\Profile Images\1\images (14).jpg"/>
          <p:cNvPicPr>
            <a:picLocks noChangeAspect="1" noChangeArrowheads="1"/>
          </p:cNvPicPr>
          <p:nvPr/>
        </p:nvPicPr>
        <p:blipFill>
          <a:blip r:embed="rId17" cstate="print"/>
          <a:srcRect/>
          <a:stretch>
            <a:fillRect/>
          </a:stretch>
        </p:blipFill>
        <p:spPr bwMode="auto">
          <a:xfrm>
            <a:off x="6135856" y="5105400"/>
            <a:ext cx="1371600" cy="1164055"/>
          </a:xfrm>
          <a:prstGeom prst="rect">
            <a:avLst/>
          </a:prstGeom>
          <a:noFill/>
        </p:spPr>
      </p:pic>
      <p:pic>
        <p:nvPicPr>
          <p:cNvPr id="23" name="Picture 27" descr="C:\Users\user\Desktop\Profile Images\1\images (15).jpg"/>
          <p:cNvPicPr>
            <a:picLocks noChangeAspect="1" noChangeArrowheads="1"/>
          </p:cNvPicPr>
          <p:nvPr/>
        </p:nvPicPr>
        <p:blipFill>
          <a:blip r:embed="rId18" cstate="print"/>
          <a:srcRect/>
          <a:stretch>
            <a:fillRect/>
          </a:stretch>
        </p:blipFill>
        <p:spPr bwMode="auto">
          <a:xfrm>
            <a:off x="6135856" y="1876865"/>
            <a:ext cx="1295400" cy="1323535"/>
          </a:xfrm>
          <a:prstGeom prst="rect">
            <a:avLst/>
          </a:prstGeom>
          <a:noFill/>
        </p:spPr>
      </p:pic>
      <p:sp>
        <p:nvSpPr>
          <p:cNvPr id="24" name="TextBox 23"/>
          <p:cNvSpPr txBox="1"/>
          <p:nvPr/>
        </p:nvSpPr>
        <p:spPr>
          <a:xfrm>
            <a:off x="6053796" y="4679219"/>
            <a:ext cx="2667000" cy="307777"/>
          </a:xfrm>
          <a:prstGeom prst="rect">
            <a:avLst/>
          </a:prstGeom>
          <a:noFill/>
        </p:spPr>
        <p:txBody>
          <a:bodyPr wrap="square" rtlCol="0">
            <a:spAutoFit/>
          </a:bodyPr>
          <a:lstStyle/>
          <a:p>
            <a:r>
              <a:rPr lang="en-US" sz="1400" b="1" u="sng" dirty="0" smtClean="0">
                <a:solidFill>
                  <a:srgbClr val="FF0000"/>
                </a:solidFill>
                <a:latin typeface="Century Gothic" panose="020B0502020202020204" pitchFamily="34" charset="0"/>
              </a:rPr>
              <a:t>PTFE SHEETS &amp; RODS</a:t>
            </a:r>
            <a:endParaRPr lang="en-US" sz="1400" b="1" u="sng" dirty="0">
              <a:solidFill>
                <a:srgbClr val="FF0000"/>
              </a:solidFill>
              <a:latin typeface="Century Gothic" panose="020B0502020202020204" pitchFamily="34" charset="0"/>
            </a:endParaRPr>
          </a:p>
        </p:txBody>
      </p:sp>
    </p:spTree>
    <p:extLst>
      <p:ext uri="{BB962C8B-B14F-4D97-AF65-F5344CB8AC3E}">
        <p14:creationId xmlns:p14="http://schemas.microsoft.com/office/powerpoint/2010/main" val="1273638311"/>
      </p:ext>
    </p:extLst>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33400" y="1066801"/>
            <a:ext cx="2757268" cy="307777"/>
          </a:xfrm>
          <a:prstGeom prst="rect">
            <a:avLst/>
          </a:prstGeom>
          <a:noFill/>
        </p:spPr>
        <p:txBody>
          <a:bodyPr wrap="square" rtlCol="0">
            <a:spAutoFit/>
          </a:bodyPr>
          <a:lstStyle/>
          <a:p>
            <a:r>
              <a:rPr lang="en-US" sz="1400" b="1" u="sng" dirty="0" smtClean="0">
                <a:solidFill>
                  <a:srgbClr val="FF0000"/>
                </a:solidFill>
                <a:latin typeface="Century Gothic" panose="020B0502020202020204" pitchFamily="34" charset="0"/>
              </a:rPr>
              <a:t>BRASS ROUND &amp; HEX. BARS</a:t>
            </a:r>
            <a:endParaRPr lang="en-US" sz="1400" b="1" u="sng" dirty="0">
              <a:solidFill>
                <a:srgbClr val="FF0000"/>
              </a:solidFill>
              <a:latin typeface="Century Gothic" panose="020B0502020202020204" pitchFamily="34" charset="0"/>
            </a:endParaRPr>
          </a:p>
        </p:txBody>
      </p:sp>
      <p:sp>
        <p:nvSpPr>
          <p:cNvPr id="5" name="TextBox 4"/>
          <p:cNvSpPr txBox="1"/>
          <p:nvPr/>
        </p:nvSpPr>
        <p:spPr>
          <a:xfrm>
            <a:off x="547468" y="4520726"/>
            <a:ext cx="2847536" cy="307777"/>
          </a:xfrm>
          <a:prstGeom prst="rect">
            <a:avLst/>
          </a:prstGeom>
          <a:noFill/>
        </p:spPr>
        <p:txBody>
          <a:bodyPr wrap="square" rtlCol="0">
            <a:spAutoFit/>
          </a:bodyPr>
          <a:lstStyle/>
          <a:p>
            <a:r>
              <a:rPr lang="en-US" sz="1400" b="1" u="sng" dirty="0" smtClean="0">
                <a:solidFill>
                  <a:srgbClr val="FF0000"/>
                </a:solidFill>
                <a:latin typeface="Century Gothic" panose="020B0502020202020204" pitchFamily="34" charset="0"/>
              </a:rPr>
              <a:t>SHINCO SHEETS &amp;  ROOFINGS</a:t>
            </a:r>
            <a:endParaRPr lang="en-US" sz="1400" b="1" u="sng" dirty="0">
              <a:solidFill>
                <a:srgbClr val="FF0000"/>
              </a:solidFill>
              <a:latin typeface="Century Gothic" panose="020B0502020202020204" pitchFamily="34" charset="0"/>
            </a:endParaRPr>
          </a:p>
        </p:txBody>
      </p:sp>
      <p:sp>
        <p:nvSpPr>
          <p:cNvPr id="6" name="TextBox 5"/>
          <p:cNvSpPr txBox="1"/>
          <p:nvPr/>
        </p:nvSpPr>
        <p:spPr>
          <a:xfrm>
            <a:off x="7357404" y="1066800"/>
            <a:ext cx="1481796" cy="307777"/>
          </a:xfrm>
          <a:prstGeom prst="rect">
            <a:avLst/>
          </a:prstGeom>
          <a:noFill/>
        </p:spPr>
        <p:txBody>
          <a:bodyPr wrap="square" rtlCol="0">
            <a:spAutoFit/>
          </a:bodyPr>
          <a:lstStyle/>
          <a:p>
            <a:r>
              <a:rPr lang="en-US" sz="1400" b="1" u="sng" dirty="0" smtClean="0">
                <a:solidFill>
                  <a:srgbClr val="FF0000"/>
                </a:solidFill>
                <a:latin typeface="Century Gothic" panose="020B0502020202020204" pitchFamily="34" charset="0"/>
              </a:rPr>
              <a:t>BRASS SHEETS</a:t>
            </a:r>
            <a:endParaRPr lang="en-US" sz="1400" b="1" u="sng" dirty="0">
              <a:solidFill>
                <a:srgbClr val="FF0000"/>
              </a:solidFill>
              <a:latin typeface="Century Gothic" panose="020B0502020202020204" pitchFamily="34" charset="0"/>
            </a:endParaRPr>
          </a:p>
        </p:txBody>
      </p:sp>
      <p:sp>
        <p:nvSpPr>
          <p:cNvPr id="7" name="TextBox 6"/>
          <p:cNvSpPr txBox="1"/>
          <p:nvPr/>
        </p:nvSpPr>
        <p:spPr>
          <a:xfrm>
            <a:off x="637736" y="2819400"/>
            <a:ext cx="2514600" cy="307777"/>
          </a:xfrm>
          <a:prstGeom prst="rect">
            <a:avLst/>
          </a:prstGeom>
          <a:noFill/>
        </p:spPr>
        <p:txBody>
          <a:bodyPr wrap="square" rtlCol="0">
            <a:spAutoFit/>
          </a:bodyPr>
          <a:lstStyle/>
          <a:p>
            <a:r>
              <a:rPr lang="en-US" sz="1400" b="1" u="sng" dirty="0" smtClean="0">
                <a:solidFill>
                  <a:srgbClr val="FF0000"/>
                </a:solidFill>
                <a:latin typeface="Century Gothic" panose="020B0502020202020204" pitchFamily="34" charset="0"/>
              </a:rPr>
              <a:t>CONTRUCTION STEEL </a:t>
            </a:r>
            <a:endParaRPr lang="en-US" sz="1400" b="1" u="sng" dirty="0">
              <a:solidFill>
                <a:srgbClr val="FF0000"/>
              </a:solidFill>
              <a:latin typeface="Century Gothic" panose="020B0502020202020204" pitchFamily="34" charset="0"/>
            </a:endParaRPr>
          </a:p>
        </p:txBody>
      </p:sp>
      <p:sp>
        <p:nvSpPr>
          <p:cNvPr id="8" name="TextBox 7"/>
          <p:cNvSpPr txBox="1"/>
          <p:nvPr/>
        </p:nvSpPr>
        <p:spPr>
          <a:xfrm>
            <a:off x="3395004" y="4495800"/>
            <a:ext cx="2667000" cy="307777"/>
          </a:xfrm>
          <a:prstGeom prst="rect">
            <a:avLst/>
          </a:prstGeom>
          <a:noFill/>
        </p:spPr>
        <p:txBody>
          <a:bodyPr wrap="square" rtlCol="0">
            <a:spAutoFit/>
          </a:bodyPr>
          <a:lstStyle/>
          <a:p>
            <a:r>
              <a:rPr lang="en-US" sz="1400" b="1" u="sng" dirty="0" smtClean="0">
                <a:solidFill>
                  <a:srgbClr val="FF0000"/>
                </a:solidFill>
                <a:latin typeface="Century Gothic" panose="020B0502020202020204" pitchFamily="34" charset="0"/>
              </a:rPr>
              <a:t>BLACK &amp; GALV. GRATINGS</a:t>
            </a:r>
            <a:endParaRPr lang="en-US" sz="1400" b="1" u="sng" dirty="0">
              <a:solidFill>
                <a:srgbClr val="FF0000"/>
              </a:solidFill>
              <a:latin typeface="Century Gothic" panose="020B0502020202020204" pitchFamily="34" charset="0"/>
            </a:endParaRPr>
          </a:p>
        </p:txBody>
      </p:sp>
      <p:sp>
        <p:nvSpPr>
          <p:cNvPr id="9" name="TextBox 8"/>
          <p:cNvSpPr txBox="1"/>
          <p:nvPr/>
        </p:nvSpPr>
        <p:spPr>
          <a:xfrm>
            <a:off x="3569680" y="1066801"/>
            <a:ext cx="3615396" cy="307777"/>
          </a:xfrm>
          <a:prstGeom prst="rect">
            <a:avLst/>
          </a:prstGeom>
          <a:noFill/>
        </p:spPr>
        <p:txBody>
          <a:bodyPr wrap="square" rtlCol="0">
            <a:spAutoFit/>
          </a:bodyPr>
          <a:lstStyle/>
          <a:p>
            <a:r>
              <a:rPr lang="en-US" sz="1400" b="1" u="sng" dirty="0" smtClean="0">
                <a:solidFill>
                  <a:srgbClr val="FF0000"/>
                </a:solidFill>
                <a:latin typeface="Century Gothic" panose="020B0502020202020204" pitchFamily="34" charset="0"/>
              </a:rPr>
              <a:t>COPPER ROUND , FLAT BARS &amp; SHEETS</a:t>
            </a:r>
          </a:p>
        </p:txBody>
      </p:sp>
      <p:sp>
        <p:nvSpPr>
          <p:cNvPr id="10" name="TextBox 9"/>
          <p:cNvSpPr txBox="1"/>
          <p:nvPr/>
        </p:nvSpPr>
        <p:spPr>
          <a:xfrm>
            <a:off x="5661076" y="2816423"/>
            <a:ext cx="1329396" cy="307777"/>
          </a:xfrm>
          <a:prstGeom prst="rect">
            <a:avLst/>
          </a:prstGeom>
          <a:noFill/>
        </p:spPr>
        <p:txBody>
          <a:bodyPr wrap="square" rtlCol="0">
            <a:spAutoFit/>
          </a:bodyPr>
          <a:lstStyle/>
          <a:p>
            <a:r>
              <a:rPr lang="en-US" sz="1400" b="1" u="sng" dirty="0" smtClean="0">
                <a:solidFill>
                  <a:srgbClr val="FF0000"/>
                </a:solidFill>
                <a:latin typeface="Century Gothic" panose="020B0502020202020204" pitchFamily="34" charset="0"/>
              </a:rPr>
              <a:t>I  &amp; H BEAMS</a:t>
            </a:r>
            <a:endParaRPr lang="en-US" sz="1400" b="1" u="sng" dirty="0">
              <a:solidFill>
                <a:srgbClr val="FF0000"/>
              </a:solidFill>
              <a:latin typeface="Century Gothic" panose="020B0502020202020204" pitchFamily="34" charset="0"/>
            </a:endParaRPr>
          </a:p>
        </p:txBody>
      </p:sp>
      <p:pic>
        <p:nvPicPr>
          <p:cNvPr id="11" name="Picture 2" descr="C:\Users\user\Desktop\Profile Images\3\download (5).jpg"/>
          <p:cNvPicPr>
            <a:picLocks noChangeAspect="1" noChangeArrowheads="1"/>
          </p:cNvPicPr>
          <p:nvPr/>
        </p:nvPicPr>
        <p:blipFill>
          <a:blip r:embed="rId2" cstate="print"/>
          <a:srcRect/>
          <a:stretch>
            <a:fillRect/>
          </a:stretch>
        </p:blipFill>
        <p:spPr bwMode="auto">
          <a:xfrm>
            <a:off x="623668" y="1433732"/>
            <a:ext cx="1295400" cy="1295400"/>
          </a:xfrm>
          <a:prstGeom prst="rect">
            <a:avLst/>
          </a:prstGeom>
          <a:noFill/>
        </p:spPr>
      </p:pic>
      <p:pic>
        <p:nvPicPr>
          <p:cNvPr id="12" name="Picture 3" descr="C:\Users\user\Desktop\Profile Images\3\images.jpg"/>
          <p:cNvPicPr>
            <a:picLocks noChangeAspect="1" noChangeArrowheads="1"/>
          </p:cNvPicPr>
          <p:nvPr/>
        </p:nvPicPr>
        <p:blipFill>
          <a:blip r:embed="rId3" cstate="print"/>
          <a:srcRect/>
          <a:stretch>
            <a:fillRect/>
          </a:stretch>
        </p:blipFill>
        <p:spPr bwMode="auto">
          <a:xfrm>
            <a:off x="1947204" y="1447800"/>
            <a:ext cx="1143000" cy="1295400"/>
          </a:xfrm>
          <a:prstGeom prst="rect">
            <a:avLst/>
          </a:prstGeom>
          <a:noFill/>
        </p:spPr>
      </p:pic>
      <p:pic>
        <p:nvPicPr>
          <p:cNvPr id="13" name="Picture 4" descr="C:\Users\user\Desktop\Profile Images\3\images (2).jpg"/>
          <p:cNvPicPr>
            <a:picLocks noChangeAspect="1" noChangeArrowheads="1"/>
          </p:cNvPicPr>
          <p:nvPr/>
        </p:nvPicPr>
        <p:blipFill>
          <a:blip r:embed="rId4" cstate="print"/>
          <a:srcRect/>
          <a:stretch>
            <a:fillRect/>
          </a:stretch>
        </p:blipFill>
        <p:spPr bwMode="auto">
          <a:xfrm>
            <a:off x="3623603" y="1447800"/>
            <a:ext cx="1191173" cy="1295400"/>
          </a:xfrm>
          <a:prstGeom prst="rect">
            <a:avLst/>
          </a:prstGeom>
          <a:noFill/>
        </p:spPr>
      </p:pic>
      <p:pic>
        <p:nvPicPr>
          <p:cNvPr id="14" name="Picture 5" descr="C:\Users\user\Desktop\Profile Images\3\images (1).jpg"/>
          <p:cNvPicPr>
            <a:picLocks noChangeAspect="1" noChangeArrowheads="1"/>
          </p:cNvPicPr>
          <p:nvPr/>
        </p:nvPicPr>
        <p:blipFill>
          <a:blip r:embed="rId5" cstate="print"/>
          <a:srcRect/>
          <a:stretch>
            <a:fillRect/>
          </a:stretch>
        </p:blipFill>
        <p:spPr bwMode="auto">
          <a:xfrm>
            <a:off x="4852639" y="1447800"/>
            <a:ext cx="1223433" cy="1295400"/>
          </a:xfrm>
          <a:prstGeom prst="rect">
            <a:avLst/>
          </a:prstGeom>
          <a:noFill/>
        </p:spPr>
      </p:pic>
      <p:pic>
        <p:nvPicPr>
          <p:cNvPr id="15" name="Picture 6" descr="C:\Users\user\Desktop\Profile Images\3\images (3).jpg"/>
          <p:cNvPicPr>
            <a:picLocks noChangeAspect="1" noChangeArrowheads="1"/>
          </p:cNvPicPr>
          <p:nvPr/>
        </p:nvPicPr>
        <p:blipFill>
          <a:blip r:embed="rId6" cstate="print"/>
          <a:srcRect/>
          <a:stretch>
            <a:fillRect/>
          </a:stretch>
        </p:blipFill>
        <p:spPr bwMode="auto">
          <a:xfrm>
            <a:off x="6110068" y="1447800"/>
            <a:ext cx="1082842" cy="1295400"/>
          </a:xfrm>
          <a:prstGeom prst="rect">
            <a:avLst/>
          </a:prstGeom>
          <a:noFill/>
        </p:spPr>
      </p:pic>
      <p:pic>
        <p:nvPicPr>
          <p:cNvPr id="16" name="Picture 7" descr="C:\Users\user\Desktop\Profile Images\3\download.jpg"/>
          <p:cNvPicPr>
            <a:picLocks noChangeAspect="1" noChangeArrowheads="1"/>
          </p:cNvPicPr>
          <p:nvPr/>
        </p:nvPicPr>
        <p:blipFill>
          <a:blip r:embed="rId7" cstate="print"/>
          <a:srcRect/>
          <a:stretch>
            <a:fillRect/>
          </a:stretch>
        </p:blipFill>
        <p:spPr bwMode="auto">
          <a:xfrm>
            <a:off x="7586005" y="1447800"/>
            <a:ext cx="1007532" cy="1295400"/>
          </a:xfrm>
          <a:prstGeom prst="rect">
            <a:avLst/>
          </a:prstGeom>
          <a:noFill/>
        </p:spPr>
      </p:pic>
      <p:pic>
        <p:nvPicPr>
          <p:cNvPr id="17" name="Picture 8" descr="C:\Users\user\Desktop\Profile Images\3\1.jpg"/>
          <p:cNvPicPr>
            <a:picLocks noChangeAspect="1" noChangeArrowheads="1"/>
          </p:cNvPicPr>
          <p:nvPr/>
        </p:nvPicPr>
        <p:blipFill>
          <a:blip r:embed="rId8" cstate="print"/>
          <a:srcRect/>
          <a:stretch>
            <a:fillRect/>
          </a:stretch>
        </p:blipFill>
        <p:spPr bwMode="auto">
          <a:xfrm>
            <a:off x="651804" y="3200400"/>
            <a:ext cx="1143000" cy="1295400"/>
          </a:xfrm>
          <a:prstGeom prst="rect">
            <a:avLst/>
          </a:prstGeom>
          <a:noFill/>
        </p:spPr>
      </p:pic>
      <p:pic>
        <p:nvPicPr>
          <p:cNvPr id="18" name="Picture 10" descr="C:\Users\user\Desktop\Profile Images\3\download (4).jpg"/>
          <p:cNvPicPr>
            <a:picLocks noChangeAspect="1" noChangeArrowheads="1"/>
          </p:cNvPicPr>
          <p:nvPr/>
        </p:nvPicPr>
        <p:blipFill>
          <a:blip r:embed="rId9" cstate="print"/>
          <a:srcRect/>
          <a:stretch>
            <a:fillRect/>
          </a:stretch>
        </p:blipFill>
        <p:spPr bwMode="auto">
          <a:xfrm>
            <a:off x="4685642" y="4896728"/>
            <a:ext cx="1147762" cy="1351672"/>
          </a:xfrm>
          <a:prstGeom prst="rect">
            <a:avLst/>
          </a:prstGeom>
          <a:noFill/>
        </p:spPr>
      </p:pic>
      <p:pic>
        <p:nvPicPr>
          <p:cNvPr id="19" name="Picture 11" descr="C:\Users\user\Desktop\Profile Images\3\download (2).jpg"/>
          <p:cNvPicPr>
            <a:picLocks noChangeAspect="1" noChangeArrowheads="1"/>
          </p:cNvPicPr>
          <p:nvPr/>
        </p:nvPicPr>
        <p:blipFill>
          <a:blip r:embed="rId10" cstate="print"/>
          <a:srcRect/>
          <a:stretch>
            <a:fillRect/>
          </a:stretch>
        </p:blipFill>
        <p:spPr bwMode="auto">
          <a:xfrm>
            <a:off x="5734928" y="3200400"/>
            <a:ext cx="1143000" cy="1295400"/>
          </a:xfrm>
          <a:prstGeom prst="rect">
            <a:avLst/>
          </a:prstGeom>
          <a:noFill/>
        </p:spPr>
      </p:pic>
      <p:pic>
        <p:nvPicPr>
          <p:cNvPr id="20" name="Picture 13" descr="C:\Users\user\Desktop\Profile Images\3\images (9).jpg"/>
          <p:cNvPicPr>
            <a:picLocks noChangeAspect="1" noChangeArrowheads="1"/>
          </p:cNvPicPr>
          <p:nvPr/>
        </p:nvPicPr>
        <p:blipFill>
          <a:blip r:embed="rId11" cstate="print"/>
          <a:srcRect/>
          <a:stretch>
            <a:fillRect/>
          </a:stretch>
        </p:blipFill>
        <p:spPr bwMode="auto">
          <a:xfrm>
            <a:off x="3466442" y="4910796"/>
            <a:ext cx="1143000" cy="1314450"/>
          </a:xfrm>
          <a:prstGeom prst="rect">
            <a:avLst/>
          </a:prstGeom>
          <a:noFill/>
        </p:spPr>
      </p:pic>
      <p:pic>
        <p:nvPicPr>
          <p:cNvPr id="21" name="Picture 14" descr="C:\Users\user\Desktop\Profile Images\3\images (10).jpg"/>
          <p:cNvPicPr>
            <a:picLocks noChangeAspect="1" noChangeArrowheads="1"/>
          </p:cNvPicPr>
          <p:nvPr/>
        </p:nvPicPr>
        <p:blipFill>
          <a:blip r:embed="rId12" cstate="print"/>
          <a:srcRect/>
          <a:stretch>
            <a:fillRect/>
          </a:stretch>
        </p:blipFill>
        <p:spPr bwMode="auto">
          <a:xfrm>
            <a:off x="3090204" y="3200400"/>
            <a:ext cx="1295400" cy="1266824"/>
          </a:xfrm>
          <a:prstGeom prst="rect">
            <a:avLst/>
          </a:prstGeom>
          <a:noFill/>
        </p:spPr>
      </p:pic>
      <p:pic>
        <p:nvPicPr>
          <p:cNvPr id="22" name="Picture 15" descr="C:\Users\user\Desktop\Profile Images\3\images (7).jpg"/>
          <p:cNvPicPr>
            <a:picLocks noChangeAspect="1" noChangeArrowheads="1"/>
          </p:cNvPicPr>
          <p:nvPr/>
        </p:nvPicPr>
        <p:blipFill>
          <a:blip r:embed="rId13" cstate="print"/>
          <a:srcRect/>
          <a:stretch>
            <a:fillRect/>
          </a:stretch>
        </p:blipFill>
        <p:spPr bwMode="auto">
          <a:xfrm>
            <a:off x="651804" y="4953000"/>
            <a:ext cx="1447800" cy="1295398"/>
          </a:xfrm>
          <a:prstGeom prst="rect">
            <a:avLst/>
          </a:prstGeom>
          <a:noFill/>
        </p:spPr>
      </p:pic>
      <p:pic>
        <p:nvPicPr>
          <p:cNvPr id="23" name="Picture 16" descr="C:\Users\user\Desktop\Profile Images\3\images (8).jpg"/>
          <p:cNvPicPr>
            <a:picLocks noChangeAspect="1" noChangeArrowheads="1"/>
          </p:cNvPicPr>
          <p:nvPr/>
        </p:nvPicPr>
        <p:blipFill>
          <a:blip r:embed="rId14" cstate="print"/>
          <a:srcRect/>
          <a:stretch>
            <a:fillRect/>
          </a:stretch>
        </p:blipFill>
        <p:spPr bwMode="auto">
          <a:xfrm>
            <a:off x="2175804" y="4953000"/>
            <a:ext cx="996851" cy="1295400"/>
          </a:xfrm>
          <a:prstGeom prst="rect">
            <a:avLst/>
          </a:prstGeom>
          <a:noFill/>
        </p:spPr>
      </p:pic>
      <p:sp>
        <p:nvSpPr>
          <p:cNvPr id="24" name="TextBox 23"/>
          <p:cNvSpPr txBox="1"/>
          <p:nvPr/>
        </p:nvSpPr>
        <p:spPr>
          <a:xfrm>
            <a:off x="3242604" y="2819400"/>
            <a:ext cx="2514600" cy="307777"/>
          </a:xfrm>
          <a:prstGeom prst="rect">
            <a:avLst/>
          </a:prstGeom>
          <a:noFill/>
        </p:spPr>
        <p:txBody>
          <a:bodyPr wrap="square" rtlCol="0">
            <a:spAutoFit/>
          </a:bodyPr>
          <a:lstStyle/>
          <a:p>
            <a:r>
              <a:rPr lang="en-US" sz="1400" b="1" u="sng" dirty="0" smtClean="0">
                <a:solidFill>
                  <a:srgbClr val="FF0000"/>
                </a:solidFill>
                <a:latin typeface="Century Gothic" panose="020B0502020202020204" pitchFamily="34" charset="0"/>
              </a:rPr>
              <a:t>TUBULARS &amp; MS SHEETS</a:t>
            </a:r>
            <a:endParaRPr lang="en-US" sz="1400" b="1" u="sng" dirty="0">
              <a:solidFill>
                <a:srgbClr val="FF0000"/>
              </a:solidFill>
              <a:latin typeface="Century Gothic" panose="020B0502020202020204" pitchFamily="34" charset="0"/>
            </a:endParaRPr>
          </a:p>
        </p:txBody>
      </p:sp>
      <p:pic>
        <p:nvPicPr>
          <p:cNvPr id="25" name="Picture 18"/>
          <p:cNvPicPr>
            <a:picLocks noChangeAspect="1" noChangeArrowheads="1"/>
          </p:cNvPicPr>
          <p:nvPr/>
        </p:nvPicPr>
        <p:blipFill>
          <a:blip r:embed="rId15" cstate="print"/>
          <a:srcRect/>
          <a:stretch>
            <a:fillRect/>
          </a:stretch>
        </p:blipFill>
        <p:spPr bwMode="auto">
          <a:xfrm>
            <a:off x="6935078" y="3180472"/>
            <a:ext cx="1924050" cy="2076450"/>
          </a:xfrm>
          <a:prstGeom prst="rect">
            <a:avLst/>
          </a:prstGeom>
          <a:noFill/>
          <a:ln w="9525">
            <a:noFill/>
            <a:miter lim="800000"/>
            <a:headEnd/>
            <a:tailEnd/>
          </a:ln>
          <a:effectLst/>
        </p:spPr>
      </p:pic>
    </p:spTree>
    <p:extLst>
      <p:ext uri="{BB962C8B-B14F-4D97-AF65-F5344CB8AC3E}">
        <p14:creationId xmlns:p14="http://schemas.microsoft.com/office/powerpoint/2010/main" val="707294684"/>
      </p:ext>
    </p:extLst>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14400" y="1241140"/>
            <a:ext cx="2957732" cy="307777"/>
          </a:xfrm>
          <a:prstGeom prst="rect">
            <a:avLst/>
          </a:prstGeom>
          <a:noFill/>
        </p:spPr>
        <p:txBody>
          <a:bodyPr wrap="square" rtlCol="0">
            <a:spAutoFit/>
          </a:bodyPr>
          <a:lstStyle/>
          <a:p>
            <a:r>
              <a:rPr lang="en-US" sz="1400" b="1" u="sng" dirty="0" smtClean="0">
                <a:solidFill>
                  <a:srgbClr val="FF0000"/>
                </a:solidFill>
                <a:latin typeface="Century Gothic" panose="020B0502020202020204" pitchFamily="34" charset="0"/>
              </a:rPr>
              <a:t>FLANGES, VALVES &amp; FITTINGS</a:t>
            </a:r>
            <a:endParaRPr lang="en-US" sz="1400" b="1" u="sng" dirty="0">
              <a:solidFill>
                <a:srgbClr val="FF0000"/>
              </a:solidFill>
              <a:latin typeface="Century Gothic" panose="020B0502020202020204" pitchFamily="34" charset="0"/>
            </a:endParaRPr>
          </a:p>
        </p:txBody>
      </p:sp>
      <p:pic>
        <p:nvPicPr>
          <p:cNvPr id="5" name="Picture 2" descr="C:\Users\user\Desktop\Profile Images\FLANGES &amp; FITTINGS\TITANIUM flanges FITTINGS.jpg"/>
          <p:cNvPicPr>
            <a:picLocks noChangeAspect="1" noChangeArrowheads="1"/>
          </p:cNvPicPr>
          <p:nvPr/>
        </p:nvPicPr>
        <p:blipFill>
          <a:blip r:embed="rId2" cstate="print"/>
          <a:srcRect/>
          <a:stretch>
            <a:fillRect/>
          </a:stretch>
        </p:blipFill>
        <p:spPr bwMode="auto">
          <a:xfrm>
            <a:off x="976532" y="1594005"/>
            <a:ext cx="3019698" cy="1447800"/>
          </a:xfrm>
          <a:prstGeom prst="rect">
            <a:avLst/>
          </a:prstGeom>
          <a:noFill/>
        </p:spPr>
      </p:pic>
      <p:pic>
        <p:nvPicPr>
          <p:cNvPr id="6" name="Picture 3" descr="C:\Users\user\Desktop\Profile Images\FLANGES &amp; FITTINGS\832289.jpg"/>
          <p:cNvPicPr>
            <a:picLocks noChangeAspect="1" noChangeArrowheads="1"/>
          </p:cNvPicPr>
          <p:nvPr/>
        </p:nvPicPr>
        <p:blipFill>
          <a:blip r:embed="rId3" cstate="print"/>
          <a:srcRect/>
          <a:stretch>
            <a:fillRect/>
          </a:stretch>
        </p:blipFill>
        <p:spPr bwMode="auto">
          <a:xfrm>
            <a:off x="3948332" y="1594004"/>
            <a:ext cx="2413000" cy="1447800"/>
          </a:xfrm>
          <a:prstGeom prst="rect">
            <a:avLst/>
          </a:prstGeom>
          <a:noFill/>
        </p:spPr>
      </p:pic>
      <p:pic>
        <p:nvPicPr>
          <p:cNvPr id="7" name="Picture 4" descr="C:\Users\user\Desktop\Profile Images\FLANGES &amp; FITTINGS\Pipe_Fittings_Flanges.jpg"/>
          <p:cNvPicPr>
            <a:picLocks noChangeAspect="1" noChangeArrowheads="1"/>
          </p:cNvPicPr>
          <p:nvPr/>
        </p:nvPicPr>
        <p:blipFill>
          <a:blip r:embed="rId4" cstate="print"/>
          <a:srcRect/>
          <a:stretch>
            <a:fillRect/>
          </a:stretch>
        </p:blipFill>
        <p:spPr bwMode="auto">
          <a:xfrm>
            <a:off x="6386731" y="1594004"/>
            <a:ext cx="2053617" cy="1447800"/>
          </a:xfrm>
          <a:prstGeom prst="rect">
            <a:avLst/>
          </a:prstGeom>
          <a:noFill/>
        </p:spPr>
      </p:pic>
      <p:pic>
        <p:nvPicPr>
          <p:cNvPr id="8" name="Picture 5" descr="C:\Users\user\Desktop\Profile Images\FLANGES &amp; FITTINGS\Fittings-and-Flanges.jpeg"/>
          <p:cNvPicPr>
            <a:picLocks noChangeAspect="1" noChangeArrowheads="1"/>
          </p:cNvPicPr>
          <p:nvPr/>
        </p:nvPicPr>
        <p:blipFill>
          <a:blip r:embed="rId5" cstate="print"/>
          <a:srcRect/>
          <a:stretch>
            <a:fillRect/>
          </a:stretch>
        </p:blipFill>
        <p:spPr bwMode="auto">
          <a:xfrm>
            <a:off x="3262532" y="3041804"/>
            <a:ext cx="2209800" cy="1219200"/>
          </a:xfrm>
          <a:prstGeom prst="rect">
            <a:avLst/>
          </a:prstGeom>
          <a:noFill/>
        </p:spPr>
      </p:pic>
      <p:pic>
        <p:nvPicPr>
          <p:cNvPr id="9" name="Picture 6" descr="C:\Users\user\Desktop\Profile Images\FLANGES &amp; FITTINGS\PIPES_VALVES_FITTINGS_FLANGES_SS_Items.jpg"/>
          <p:cNvPicPr>
            <a:picLocks noChangeAspect="1" noChangeArrowheads="1"/>
          </p:cNvPicPr>
          <p:nvPr/>
        </p:nvPicPr>
        <p:blipFill>
          <a:blip r:embed="rId6" cstate="print"/>
          <a:srcRect/>
          <a:stretch>
            <a:fillRect/>
          </a:stretch>
        </p:blipFill>
        <p:spPr bwMode="auto">
          <a:xfrm>
            <a:off x="976532" y="3041804"/>
            <a:ext cx="2286000" cy="1725854"/>
          </a:xfrm>
          <a:prstGeom prst="rect">
            <a:avLst/>
          </a:prstGeom>
          <a:noFill/>
        </p:spPr>
      </p:pic>
      <p:pic>
        <p:nvPicPr>
          <p:cNvPr id="10" name="Picture 7" descr="C:\Users\user\Desktop\Profile Images\FLANGES &amp; FITTINGS\4th.jpg"/>
          <p:cNvPicPr>
            <a:picLocks noChangeAspect="1" noChangeArrowheads="1"/>
          </p:cNvPicPr>
          <p:nvPr/>
        </p:nvPicPr>
        <p:blipFill>
          <a:blip r:embed="rId7" cstate="print"/>
          <a:srcRect/>
          <a:stretch>
            <a:fillRect/>
          </a:stretch>
        </p:blipFill>
        <p:spPr bwMode="auto">
          <a:xfrm>
            <a:off x="976532" y="4780337"/>
            <a:ext cx="2286000" cy="1219200"/>
          </a:xfrm>
          <a:prstGeom prst="rect">
            <a:avLst/>
          </a:prstGeom>
          <a:noFill/>
        </p:spPr>
      </p:pic>
      <p:pic>
        <p:nvPicPr>
          <p:cNvPr id="11" name="Picture 8" descr="C:\Users\user\Desktop\Profile Images\FLANGES &amp; FITTINGS\Pipe_fittings_Flanges_Valves_Stainless_steel_pipe_and_tubes_Clamps_etc.jpg"/>
          <p:cNvPicPr>
            <a:picLocks noChangeAspect="1" noChangeArrowheads="1"/>
          </p:cNvPicPr>
          <p:nvPr/>
        </p:nvPicPr>
        <p:blipFill>
          <a:blip r:embed="rId8" cstate="print"/>
          <a:srcRect/>
          <a:stretch>
            <a:fillRect/>
          </a:stretch>
        </p:blipFill>
        <p:spPr bwMode="auto">
          <a:xfrm>
            <a:off x="5458264" y="3041803"/>
            <a:ext cx="2985868" cy="2977997"/>
          </a:xfrm>
          <a:prstGeom prst="rect">
            <a:avLst/>
          </a:prstGeom>
          <a:noFill/>
        </p:spPr>
      </p:pic>
      <p:pic>
        <p:nvPicPr>
          <p:cNvPr id="12" name="Picture 9" descr="C:\Users\user\Desktop\Profile Images\FLANGES &amp; FITTINGS\DSC_0038.jpg"/>
          <p:cNvPicPr>
            <a:picLocks noChangeAspect="1" noChangeArrowheads="1"/>
          </p:cNvPicPr>
          <p:nvPr/>
        </p:nvPicPr>
        <p:blipFill>
          <a:blip r:embed="rId9" cstate="print"/>
          <a:srcRect/>
          <a:stretch>
            <a:fillRect/>
          </a:stretch>
        </p:blipFill>
        <p:spPr bwMode="auto">
          <a:xfrm>
            <a:off x="3262533" y="4261004"/>
            <a:ext cx="2200662" cy="1752599"/>
          </a:xfrm>
          <a:prstGeom prst="rect">
            <a:avLst/>
          </a:prstGeom>
          <a:noFill/>
        </p:spPr>
      </p:pic>
    </p:spTree>
    <p:extLst>
      <p:ext uri="{BB962C8B-B14F-4D97-AF65-F5344CB8AC3E}">
        <p14:creationId xmlns:p14="http://schemas.microsoft.com/office/powerpoint/2010/main" val="2891250757"/>
      </p:ext>
    </p:extLst>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946845094"/>
              </p:ext>
            </p:extLst>
          </p:nvPr>
        </p:nvGraphicFramePr>
        <p:xfrm>
          <a:off x="609600" y="1494610"/>
          <a:ext cx="7796213" cy="1691640"/>
        </p:xfrm>
        <a:graphic>
          <a:graphicData uri="http://schemas.openxmlformats.org/drawingml/2006/table">
            <a:tbl>
              <a:tblPr firstRow="1" bandRow="1">
                <a:tableStyleId>{5C22544A-7EE6-4342-B048-85BDC9FD1C3A}</a:tableStyleId>
              </a:tblPr>
              <a:tblGrid>
                <a:gridCol w="1457369">
                  <a:extLst>
                    <a:ext uri="{9D8B030D-6E8A-4147-A177-3AD203B41FA5}">
                      <a16:colId xmlns:a16="http://schemas.microsoft.com/office/drawing/2014/main" val="20000"/>
                    </a:ext>
                  </a:extLst>
                </a:gridCol>
                <a:gridCol w="6338844">
                  <a:extLst>
                    <a:ext uri="{9D8B030D-6E8A-4147-A177-3AD203B41FA5}">
                      <a16:colId xmlns:a16="http://schemas.microsoft.com/office/drawing/2014/main" val="20001"/>
                    </a:ext>
                  </a:extLst>
                </a:gridCol>
              </a:tblGrid>
              <a:tr h="370840">
                <a:tc gridSpan="2">
                  <a:txBody>
                    <a:bodyPr/>
                    <a:lstStyle/>
                    <a:p>
                      <a:r>
                        <a:rPr lang="en-US" sz="1600" dirty="0" smtClean="0"/>
                        <a:t>Material</a:t>
                      </a:r>
                      <a:r>
                        <a:rPr lang="en-US" sz="1600" baseline="0" dirty="0" smtClean="0"/>
                        <a:t> – Carbon Steel, Stainless Steels, Alloy Steel and other Austentic Steel Grades</a:t>
                      </a:r>
                      <a:endParaRPr lang="en-US" sz="1600" dirty="0"/>
                    </a:p>
                  </a:txBody>
                  <a:tcPr/>
                </a:tc>
                <a:tc hMerge="1">
                  <a:txBody>
                    <a:bodyPr/>
                    <a:lstStyle/>
                    <a:p>
                      <a:endParaRPr lang="en-US" dirty="0"/>
                    </a:p>
                  </a:txBody>
                  <a:tcPr/>
                </a:tc>
                <a:extLst>
                  <a:ext uri="{0D108BD9-81ED-4DB2-BD59-A6C34878D82A}">
                    <a16:rowId xmlns:a16="http://schemas.microsoft.com/office/drawing/2014/main" val="10000"/>
                  </a:ext>
                </a:extLst>
              </a:tr>
              <a:tr h="370840">
                <a:tc>
                  <a:txBody>
                    <a:bodyPr/>
                    <a:lstStyle/>
                    <a:p>
                      <a:r>
                        <a:rPr lang="en-US" sz="1600" dirty="0" smtClean="0"/>
                        <a:t>Material Grade</a:t>
                      </a:r>
                      <a:endParaRPr lang="en-US" sz="1600" dirty="0"/>
                    </a:p>
                  </a:txBody>
                  <a:tcPr/>
                </a:tc>
                <a:tc>
                  <a:txBody>
                    <a:bodyPr/>
                    <a:lstStyle/>
                    <a:p>
                      <a:r>
                        <a:rPr lang="en-US" sz="1600" dirty="0" smtClean="0"/>
                        <a:t>Ball Valves,</a:t>
                      </a:r>
                      <a:r>
                        <a:rPr lang="en-US" sz="1600" baseline="0" dirty="0" smtClean="0"/>
                        <a:t> Globe Valves, Check Valves, Butterfly Valves, Y-</a:t>
                      </a:r>
                      <a:r>
                        <a:rPr lang="en-US" sz="1600" baseline="0" dirty="0" err="1" smtClean="0"/>
                        <a:t>stainers</a:t>
                      </a:r>
                      <a:r>
                        <a:rPr lang="en-US" sz="1600" baseline="0" dirty="0" smtClean="0"/>
                        <a:t> &amp; Plug Valves</a:t>
                      </a:r>
                      <a:endParaRPr lang="en-US" sz="1600" dirty="0"/>
                    </a:p>
                  </a:txBody>
                  <a:tcPr/>
                </a:tc>
                <a:extLst>
                  <a:ext uri="{0D108BD9-81ED-4DB2-BD59-A6C34878D82A}">
                    <a16:rowId xmlns:a16="http://schemas.microsoft.com/office/drawing/2014/main" val="10001"/>
                  </a:ext>
                </a:extLst>
              </a:tr>
              <a:tr h="370840">
                <a:tc>
                  <a:txBody>
                    <a:bodyPr/>
                    <a:lstStyle/>
                    <a:p>
                      <a:r>
                        <a:rPr lang="en-US" sz="1600" dirty="0" smtClean="0"/>
                        <a:t>Sizes</a:t>
                      </a:r>
                      <a:endParaRPr lang="en-US" sz="1600" dirty="0"/>
                    </a:p>
                  </a:txBody>
                  <a:tcPr/>
                </a:tc>
                <a:tc>
                  <a:txBody>
                    <a:bodyPr/>
                    <a:lstStyle/>
                    <a:p>
                      <a:r>
                        <a:rPr lang="en-US" sz="1600" dirty="0" smtClean="0"/>
                        <a:t>Size: ¼” to 24”</a:t>
                      </a:r>
                      <a:endParaRPr lang="en-US" sz="1600" dirty="0"/>
                    </a:p>
                  </a:txBody>
                  <a:tcPr/>
                </a:tc>
                <a:extLst>
                  <a:ext uri="{0D108BD9-81ED-4DB2-BD59-A6C34878D82A}">
                    <a16:rowId xmlns:a16="http://schemas.microsoft.com/office/drawing/2014/main" val="10002"/>
                  </a:ext>
                </a:extLst>
              </a:tr>
              <a:tr h="370840">
                <a:tc>
                  <a:txBody>
                    <a:bodyPr/>
                    <a:lstStyle/>
                    <a:p>
                      <a:r>
                        <a:rPr lang="en-US" sz="1600" dirty="0" smtClean="0"/>
                        <a:t>Origin</a:t>
                      </a:r>
                      <a:endParaRPr lang="en-US" sz="1600" dirty="0"/>
                    </a:p>
                  </a:txBody>
                  <a:tcPr/>
                </a:tc>
                <a:tc>
                  <a:txBody>
                    <a:bodyPr/>
                    <a:lstStyle/>
                    <a:p>
                      <a:r>
                        <a:rPr lang="en-US" sz="1600" baseline="0" dirty="0" smtClean="0"/>
                        <a:t>Western Europe, Asian</a:t>
                      </a:r>
                      <a:endParaRPr lang="en-US" sz="1600" dirty="0"/>
                    </a:p>
                  </a:txBody>
                  <a:tcPr/>
                </a:tc>
                <a:extLst>
                  <a:ext uri="{0D108BD9-81ED-4DB2-BD59-A6C34878D82A}">
                    <a16:rowId xmlns:a16="http://schemas.microsoft.com/office/drawing/2014/main" val="10003"/>
                  </a:ext>
                </a:extLst>
              </a:tr>
            </a:tbl>
          </a:graphicData>
        </a:graphic>
      </p:graphicFrame>
      <p:sp>
        <p:nvSpPr>
          <p:cNvPr id="5" name="Rectangle 4"/>
          <p:cNvSpPr/>
          <p:nvPr/>
        </p:nvSpPr>
        <p:spPr>
          <a:xfrm>
            <a:off x="533400" y="987523"/>
            <a:ext cx="3505200" cy="430887"/>
          </a:xfrm>
          <a:prstGeom prst="rect">
            <a:avLst/>
          </a:prstGeom>
        </p:spPr>
        <p:txBody>
          <a:bodyPr wrap="square">
            <a:spAutoFit/>
          </a:bodyPr>
          <a:lstStyle/>
          <a:p>
            <a:r>
              <a:rPr lang="en-US" sz="2200" b="1" u="sng" dirty="0" smtClean="0">
                <a:solidFill>
                  <a:srgbClr val="FF0000"/>
                </a:solidFill>
                <a:latin typeface="Century Gothic" pitchFamily="42" charset="0"/>
              </a:rPr>
              <a:t>Valves</a:t>
            </a:r>
            <a:endParaRPr lang="en-US" sz="2200" b="1" dirty="0"/>
          </a:p>
        </p:txBody>
      </p:sp>
      <p:pic>
        <p:nvPicPr>
          <p:cNvPr id="8194" name="Picture 2"/>
          <p:cNvPicPr>
            <a:picLocks noChangeAspect="1" noChangeArrowheads="1"/>
          </p:cNvPicPr>
          <p:nvPr/>
        </p:nvPicPr>
        <p:blipFill>
          <a:blip r:embed="rId2" cstate="print"/>
          <a:srcRect/>
          <a:stretch>
            <a:fillRect/>
          </a:stretch>
        </p:blipFill>
        <p:spPr bwMode="auto">
          <a:xfrm>
            <a:off x="1447800" y="3323410"/>
            <a:ext cx="5029200" cy="292499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2372568617"/>
              </p:ext>
            </p:extLst>
          </p:nvPr>
        </p:nvGraphicFramePr>
        <p:xfrm>
          <a:off x="762000" y="1524000"/>
          <a:ext cx="7796213" cy="1747520"/>
        </p:xfrm>
        <a:graphic>
          <a:graphicData uri="http://schemas.openxmlformats.org/drawingml/2006/table">
            <a:tbl>
              <a:tblPr firstRow="1" bandRow="1">
                <a:tableStyleId>{5C22544A-7EE6-4342-B048-85BDC9FD1C3A}</a:tableStyleId>
              </a:tblPr>
              <a:tblGrid>
                <a:gridCol w="1457369">
                  <a:extLst>
                    <a:ext uri="{9D8B030D-6E8A-4147-A177-3AD203B41FA5}">
                      <a16:colId xmlns:a16="http://schemas.microsoft.com/office/drawing/2014/main" val="20000"/>
                    </a:ext>
                  </a:extLst>
                </a:gridCol>
                <a:gridCol w="6338844">
                  <a:extLst>
                    <a:ext uri="{9D8B030D-6E8A-4147-A177-3AD203B41FA5}">
                      <a16:colId xmlns:a16="http://schemas.microsoft.com/office/drawing/2014/main" val="20001"/>
                    </a:ext>
                  </a:extLst>
                </a:gridCol>
              </a:tblGrid>
              <a:tr h="370840">
                <a:tc gridSpan="2">
                  <a:txBody>
                    <a:bodyPr/>
                    <a:lstStyle/>
                    <a:p>
                      <a:r>
                        <a:rPr lang="en-US" sz="1600" dirty="0" smtClean="0"/>
                        <a:t>Material</a:t>
                      </a:r>
                      <a:r>
                        <a:rPr lang="en-US" sz="1600" baseline="0" dirty="0" smtClean="0"/>
                        <a:t> – Carbon Steel, Stainless Steels, Alloy Steel and other Austenic Steel Grades</a:t>
                      </a:r>
                      <a:endParaRPr lang="en-US" sz="1600" dirty="0"/>
                    </a:p>
                  </a:txBody>
                  <a:tcPr/>
                </a:tc>
                <a:tc hMerge="1">
                  <a:txBody>
                    <a:bodyPr/>
                    <a:lstStyle/>
                    <a:p>
                      <a:endParaRPr lang="en-US" dirty="0"/>
                    </a:p>
                  </a:txBody>
                  <a:tcPr/>
                </a:tc>
                <a:extLst>
                  <a:ext uri="{0D108BD9-81ED-4DB2-BD59-A6C34878D82A}">
                    <a16:rowId xmlns:a16="http://schemas.microsoft.com/office/drawing/2014/main" val="10000"/>
                  </a:ext>
                </a:extLst>
              </a:tr>
              <a:tr h="370840">
                <a:tc>
                  <a:txBody>
                    <a:bodyPr/>
                    <a:lstStyle/>
                    <a:p>
                      <a:r>
                        <a:rPr lang="en-US" sz="1600" dirty="0" smtClean="0"/>
                        <a:t>Material Grade</a:t>
                      </a:r>
                      <a:endParaRPr lang="en-US" sz="1600" dirty="0"/>
                    </a:p>
                  </a:txBody>
                  <a:tcPr/>
                </a:tc>
                <a:tc>
                  <a:txBody>
                    <a:bodyPr/>
                    <a:lstStyle/>
                    <a:p>
                      <a:r>
                        <a:rPr lang="en-US" sz="1600" dirty="0" smtClean="0"/>
                        <a:t>Type: Seamless, Welded,</a:t>
                      </a:r>
                      <a:r>
                        <a:rPr lang="en-US" sz="1600" baseline="0" dirty="0" smtClean="0"/>
                        <a:t> ERW, EFW, SAW, LSAW</a:t>
                      </a:r>
                    </a:p>
                    <a:p>
                      <a:endParaRPr lang="en-US" sz="600" baseline="0" dirty="0" smtClean="0"/>
                    </a:p>
                  </a:txBody>
                  <a:tcPr/>
                </a:tc>
                <a:extLst>
                  <a:ext uri="{0D108BD9-81ED-4DB2-BD59-A6C34878D82A}">
                    <a16:rowId xmlns:a16="http://schemas.microsoft.com/office/drawing/2014/main" val="10001"/>
                  </a:ext>
                </a:extLst>
              </a:tr>
              <a:tr h="370840">
                <a:tc>
                  <a:txBody>
                    <a:bodyPr/>
                    <a:lstStyle/>
                    <a:p>
                      <a:r>
                        <a:rPr lang="en-US" sz="1600" dirty="0" smtClean="0"/>
                        <a:t>Sizes</a:t>
                      </a:r>
                      <a:endParaRPr lang="en-US" sz="1600" dirty="0"/>
                    </a:p>
                  </a:txBody>
                  <a:tcPr/>
                </a:tc>
                <a:tc>
                  <a:txBody>
                    <a:bodyPr/>
                    <a:lstStyle/>
                    <a:p>
                      <a:r>
                        <a:rPr lang="en-US" sz="1600" dirty="0" smtClean="0"/>
                        <a:t>½” to 60” – varying with Material Grades.</a:t>
                      </a:r>
                      <a:endParaRPr lang="en-US" sz="1600" dirty="0"/>
                    </a:p>
                  </a:txBody>
                  <a:tcPr/>
                </a:tc>
                <a:extLst>
                  <a:ext uri="{0D108BD9-81ED-4DB2-BD59-A6C34878D82A}">
                    <a16:rowId xmlns:a16="http://schemas.microsoft.com/office/drawing/2014/main" val="10002"/>
                  </a:ext>
                </a:extLst>
              </a:tr>
              <a:tr h="370840">
                <a:tc>
                  <a:txBody>
                    <a:bodyPr/>
                    <a:lstStyle/>
                    <a:p>
                      <a:r>
                        <a:rPr lang="en-US" sz="1600" dirty="0" smtClean="0"/>
                        <a:t>Manufacturers</a:t>
                      </a:r>
                      <a:r>
                        <a:rPr lang="en-US" sz="1600" baseline="0" dirty="0" smtClean="0"/>
                        <a:t> Origin</a:t>
                      </a:r>
                      <a:endParaRPr lang="en-US" sz="1600" dirty="0"/>
                    </a:p>
                  </a:txBody>
                  <a:tcPr/>
                </a:tc>
                <a:tc>
                  <a:txBody>
                    <a:bodyPr/>
                    <a:lstStyle/>
                    <a:p>
                      <a:endParaRPr lang="en-US" sz="800" dirty="0" smtClean="0"/>
                    </a:p>
                    <a:p>
                      <a:r>
                        <a:rPr lang="en-US" sz="1600" dirty="0" smtClean="0"/>
                        <a:t>Eastern,</a:t>
                      </a:r>
                      <a:r>
                        <a:rPr lang="en-US" sz="1600" baseline="0" dirty="0" smtClean="0"/>
                        <a:t> Western Europe, Asian &amp; Saudi</a:t>
                      </a:r>
                      <a:endParaRPr lang="en-US" sz="1600" dirty="0"/>
                    </a:p>
                  </a:txBody>
                  <a:tcPr/>
                </a:tc>
                <a:extLst>
                  <a:ext uri="{0D108BD9-81ED-4DB2-BD59-A6C34878D82A}">
                    <a16:rowId xmlns:a16="http://schemas.microsoft.com/office/drawing/2014/main" val="10003"/>
                  </a:ext>
                </a:extLst>
              </a:tr>
            </a:tbl>
          </a:graphicData>
        </a:graphic>
      </p:graphicFrame>
      <p:sp>
        <p:nvSpPr>
          <p:cNvPr id="5" name="Rectangle 4"/>
          <p:cNvSpPr/>
          <p:nvPr/>
        </p:nvSpPr>
        <p:spPr>
          <a:xfrm>
            <a:off x="685800" y="1016913"/>
            <a:ext cx="2057400" cy="430887"/>
          </a:xfrm>
          <a:prstGeom prst="rect">
            <a:avLst/>
          </a:prstGeom>
        </p:spPr>
        <p:txBody>
          <a:bodyPr wrap="square">
            <a:spAutoFit/>
          </a:bodyPr>
          <a:lstStyle/>
          <a:p>
            <a:pPr algn="ctr"/>
            <a:r>
              <a:rPr lang="en-US" sz="2200" b="1" u="sng" dirty="0" smtClean="0">
                <a:solidFill>
                  <a:srgbClr val="FF0000"/>
                </a:solidFill>
                <a:latin typeface="Century Gothic" pitchFamily="42" charset="0"/>
              </a:rPr>
              <a:t>Tubes &amp; Pipes</a:t>
            </a:r>
            <a:endParaRPr lang="en-US" sz="2200" b="1" dirty="0"/>
          </a:p>
        </p:txBody>
      </p:sp>
      <p:pic>
        <p:nvPicPr>
          <p:cNvPr id="2050" name="Picture 2"/>
          <p:cNvPicPr>
            <a:picLocks noChangeAspect="1" noChangeArrowheads="1"/>
          </p:cNvPicPr>
          <p:nvPr/>
        </p:nvPicPr>
        <p:blipFill>
          <a:blip r:embed="rId2" cstate="print"/>
          <a:srcRect/>
          <a:stretch>
            <a:fillRect/>
          </a:stretch>
        </p:blipFill>
        <p:spPr bwMode="auto">
          <a:xfrm>
            <a:off x="1143000" y="3733800"/>
            <a:ext cx="2667000" cy="1711268"/>
          </a:xfrm>
          <a:prstGeom prst="rect">
            <a:avLst/>
          </a:prstGeom>
          <a:noFill/>
          <a:ln w="9525">
            <a:noFill/>
            <a:miter lim="800000"/>
            <a:headEnd/>
            <a:tailEnd/>
          </a:ln>
        </p:spPr>
      </p:pic>
      <p:pic>
        <p:nvPicPr>
          <p:cNvPr id="2052" name="Picture 4"/>
          <p:cNvPicPr>
            <a:picLocks noChangeAspect="1" noChangeArrowheads="1"/>
          </p:cNvPicPr>
          <p:nvPr/>
        </p:nvPicPr>
        <p:blipFill>
          <a:blip r:embed="rId3" cstate="print"/>
          <a:srcRect/>
          <a:stretch>
            <a:fillRect/>
          </a:stretch>
        </p:blipFill>
        <p:spPr bwMode="auto">
          <a:xfrm>
            <a:off x="4800600" y="3768525"/>
            <a:ext cx="3048000" cy="16899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2555720681"/>
              </p:ext>
            </p:extLst>
          </p:nvPr>
        </p:nvGraphicFramePr>
        <p:xfrm>
          <a:off x="685800" y="1524000"/>
          <a:ext cx="7796213" cy="1854200"/>
        </p:xfrm>
        <a:graphic>
          <a:graphicData uri="http://schemas.openxmlformats.org/drawingml/2006/table">
            <a:tbl>
              <a:tblPr firstRow="1" bandRow="1">
                <a:tableStyleId>{5C22544A-7EE6-4342-B048-85BDC9FD1C3A}</a:tableStyleId>
              </a:tblPr>
              <a:tblGrid>
                <a:gridCol w="1457369">
                  <a:extLst>
                    <a:ext uri="{9D8B030D-6E8A-4147-A177-3AD203B41FA5}">
                      <a16:colId xmlns:a16="http://schemas.microsoft.com/office/drawing/2014/main" val="20000"/>
                    </a:ext>
                  </a:extLst>
                </a:gridCol>
                <a:gridCol w="6338844">
                  <a:extLst>
                    <a:ext uri="{9D8B030D-6E8A-4147-A177-3AD203B41FA5}">
                      <a16:colId xmlns:a16="http://schemas.microsoft.com/office/drawing/2014/main" val="20001"/>
                    </a:ext>
                  </a:extLst>
                </a:gridCol>
              </a:tblGrid>
              <a:tr h="370840">
                <a:tc gridSpan="2">
                  <a:txBody>
                    <a:bodyPr/>
                    <a:lstStyle/>
                    <a:p>
                      <a:r>
                        <a:rPr lang="en-US" sz="1600" dirty="0" smtClean="0"/>
                        <a:t>Material</a:t>
                      </a:r>
                      <a:r>
                        <a:rPr lang="en-US" sz="1600" baseline="0" dirty="0" smtClean="0"/>
                        <a:t> – Carbon Steel, Stainless Steel</a:t>
                      </a:r>
                      <a:endParaRPr lang="en-US" sz="1600" dirty="0"/>
                    </a:p>
                  </a:txBody>
                  <a:tcPr/>
                </a:tc>
                <a:tc hMerge="1">
                  <a:txBody>
                    <a:bodyPr/>
                    <a:lstStyle/>
                    <a:p>
                      <a:endParaRPr lang="en-US" dirty="0"/>
                    </a:p>
                  </a:txBody>
                  <a:tcPr/>
                </a:tc>
                <a:extLst>
                  <a:ext uri="{0D108BD9-81ED-4DB2-BD59-A6C34878D82A}">
                    <a16:rowId xmlns:a16="http://schemas.microsoft.com/office/drawing/2014/main" val="10000"/>
                  </a:ext>
                </a:extLst>
              </a:tr>
              <a:tr h="370840">
                <a:tc>
                  <a:txBody>
                    <a:bodyPr/>
                    <a:lstStyle/>
                    <a:p>
                      <a:r>
                        <a:rPr lang="en-US" sz="1600" dirty="0" smtClean="0"/>
                        <a:t>Material Grade</a:t>
                      </a:r>
                      <a:endParaRPr lang="en-US" sz="1600" dirty="0"/>
                    </a:p>
                  </a:txBody>
                  <a:tcPr/>
                </a:tc>
                <a:tc>
                  <a:txBody>
                    <a:bodyPr/>
                    <a:lstStyle/>
                    <a:p>
                      <a:r>
                        <a:rPr lang="en-US" sz="1600" dirty="0" smtClean="0"/>
                        <a:t>CS &amp; SS</a:t>
                      </a:r>
                      <a:endParaRPr lang="en-US" sz="1600" dirty="0"/>
                    </a:p>
                  </a:txBody>
                  <a:tcPr/>
                </a:tc>
                <a:extLst>
                  <a:ext uri="{0D108BD9-81ED-4DB2-BD59-A6C34878D82A}">
                    <a16:rowId xmlns:a16="http://schemas.microsoft.com/office/drawing/2014/main" val="10001"/>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t>Types</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t>Spiral</a:t>
                      </a:r>
                      <a:r>
                        <a:rPr lang="en-US" sz="1600" baseline="0" dirty="0" smtClean="0"/>
                        <a:t> Wound, Ring Joint / Gasket type D, E or F for Insulation Kits</a:t>
                      </a:r>
                      <a:endParaRPr lang="en-US" sz="1600" dirty="0" smtClean="0"/>
                    </a:p>
                  </a:txBody>
                  <a:tcPr/>
                </a:tc>
                <a:extLst>
                  <a:ext uri="{0D108BD9-81ED-4DB2-BD59-A6C34878D82A}">
                    <a16:rowId xmlns:a16="http://schemas.microsoft.com/office/drawing/2014/main" val="10002"/>
                  </a:ext>
                </a:extLst>
              </a:tr>
              <a:tr h="370840">
                <a:tc>
                  <a:txBody>
                    <a:bodyPr/>
                    <a:lstStyle/>
                    <a:p>
                      <a:r>
                        <a:rPr lang="en-US" sz="1600" dirty="0" smtClean="0"/>
                        <a:t>Class</a:t>
                      </a:r>
                      <a:endParaRPr lang="en-US" sz="1600" dirty="0"/>
                    </a:p>
                  </a:txBody>
                  <a:tcPr/>
                </a:tc>
                <a:tc>
                  <a:txBody>
                    <a:bodyPr/>
                    <a:lstStyle/>
                    <a:p>
                      <a:r>
                        <a:rPr lang="en-US" sz="1600" dirty="0" smtClean="0"/>
                        <a:t>150 thru 900 PSI</a:t>
                      </a:r>
                      <a:endParaRPr lang="en-US" sz="1600" dirty="0"/>
                    </a:p>
                  </a:txBody>
                  <a:tcPr/>
                </a:tc>
                <a:extLst>
                  <a:ext uri="{0D108BD9-81ED-4DB2-BD59-A6C34878D82A}">
                    <a16:rowId xmlns:a16="http://schemas.microsoft.com/office/drawing/2014/main" val="10003"/>
                  </a:ext>
                </a:extLst>
              </a:tr>
              <a:tr h="370840">
                <a:tc>
                  <a:txBody>
                    <a:bodyPr/>
                    <a:lstStyle/>
                    <a:p>
                      <a:r>
                        <a:rPr lang="en-US" sz="1600" dirty="0" smtClean="0"/>
                        <a:t>Manufacturers</a:t>
                      </a:r>
                      <a:endParaRPr lang="en-US" sz="1600" dirty="0"/>
                    </a:p>
                  </a:txBody>
                  <a:tcPr/>
                </a:tc>
                <a:tc>
                  <a:txBody>
                    <a:bodyPr/>
                    <a:lstStyle/>
                    <a:p>
                      <a:r>
                        <a:rPr lang="en-US" sz="1600" baseline="0" dirty="0" smtClean="0"/>
                        <a:t>West European, Asian</a:t>
                      </a:r>
                      <a:endParaRPr lang="en-US" sz="1600" dirty="0"/>
                    </a:p>
                  </a:txBody>
                  <a:tcPr/>
                </a:tc>
                <a:extLst>
                  <a:ext uri="{0D108BD9-81ED-4DB2-BD59-A6C34878D82A}">
                    <a16:rowId xmlns:a16="http://schemas.microsoft.com/office/drawing/2014/main" val="10004"/>
                  </a:ext>
                </a:extLst>
              </a:tr>
            </a:tbl>
          </a:graphicData>
        </a:graphic>
      </p:graphicFrame>
      <p:sp>
        <p:nvSpPr>
          <p:cNvPr id="5" name="Rectangle 4"/>
          <p:cNvSpPr/>
          <p:nvPr/>
        </p:nvSpPr>
        <p:spPr>
          <a:xfrm>
            <a:off x="609600" y="1016913"/>
            <a:ext cx="4953000" cy="430887"/>
          </a:xfrm>
          <a:prstGeom prst="rect">
            <a:avLst/>
          </a:prstGeom>
        </p:spPr>
        <p:txBody>
          <a:bodyPr wrap="square">
            <a:spAutoFit/>
          </a:bodyPr>
          <a:lstStyle/>
          <a:p>
            <a:r>
              <a:rPr lang="en-US" sz="2200" b="1" u="sng" dirty="0" smtClean="0">
                <a:solidFill>
                  <a:srgbClr val="FF0000"/>
                </a:solidFill>
                <a:latin typeface="Century Gothic" pitchFamily="42" charset="0"/>
              </a:rPr>
              <a:t>Gaskets &amp; Flanges Insulation Kits</a:t>
            </a:r>
            <a:endParaRPr lang="en-US" sz="2200" b="1" dirty="0"/>
          </a:p>
        </p:txBody>
      </p:sp>
      <p:pic>
        <p:nvPicPr>
          <p:cNvPr id="4098" name="Picture 2"/>
          <p:cNvPicPr>
            <a:picLocks noChangeAspect="1" noChangeArrowheads="1"/>
          </p:cNvPicPr>
          <p:nvPr/>
        </p:nvPicPr>
        <p:blipFill>
          <a:blip r:embed="rId2" cstate="print"/>
          <a:srcRect/>
          <a:stretch>
            <a:fillRect/>
          </a:stretch>
        </p:blipFill>
        <p:spPr bwMode="auto">
          <a:xfrm>
            <a:off x="685800" y="3682989"/>
            <a:ext cx="2133600" cy="1751024"/>
          </a:xfrm>
          <a:prstGeom prst="rect">
            <a:avLst/>
          </a:prstGeom>
          <a:noFill/>
          <a:ln w="9525">
            <a:noFill/>
            <a:miter lim="800000"/>
            <a:headEnd/>
            <a:tailEnd/>
          </a:ln>
        </p:spPr>
      </p:pic>
      <p:pic>
        <p:nvPicPr>
          <p:cNvPr id="4099" name="Picture 3"/>
          <p:cNvPicPr>
            <a:picLocks noChangeAspect="1" noChangeArrowheads="1"/>
          </p:cNvPicPr>
          <p:nvPr/>
        </p:nvPicPr>
        <p:blipFill>
          <a:blip r:embed="rId3" cstate="print"/>
          <a:srcRect/>
          <a:stretch>
            <a:fillRect/>
          </a:stretch>
        </p:blipFill>
        <p:spPr bwMode="auto">
          <a:xfrm>
            <a:off x="3165675" y="3657600"/>
            <a:ext cx="2209800" cy="1762125"/>
          </a:xfrm>
          <a:prstGeom prst="rect">
            <a:avLst/>
          </a:prstGeom>
          <a:noFill/>
          <a:ln w="9525">
            <a:noFill/>
            <a:miter lim="800000"/>
            <a:headEnd/>
            <a:tailEnd/>
          </a:ln>
        </p:spPr>
      </p:pic>
      <p:pic>
        <p:nvPicPr>
          <p:cNvPr id="4100" name="Picture 4"/>
          <p:cNvPicPr>
            <a:picLocks noChangeAspect="1" noChangeArrowheads="1"/>
          </p:cNvPicPr>
          <p:nvPr/>
        </p:nvPicPr>
        <p:blipFill>
          <a:blip r:embed="rId4" cstate="print"/>
          <a:srcRect/>
          <a:stretch>
            <a:fillRect/>
          </a:stretch>
        </p:blipFill>
        <p:spPr bwMode="auto">
          <a:xfrm>
            <a:off x="5756475" y="3647779"/>
            <a:ext cx="2286000" cy="1762422"/>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76068" y="1094937"/>
            <a:ext cx="7986932" cy="307777"/>
          </a:xfrm>
          <a:prstGeom prst="rect">
            <a:avLst/>
          </a:prstGeom>
          <a:noFill/>
        </p:spPr>
        <p:txBody>
          <a:bodyPr wrap="square" rtlCol="0">
            <a:spAutoFit/>
          </a:bodyPr>
          <a:lstStyle/>
          <a:p>
            <a:r>
              <a:rPr lang="en-US" sz="1400" b="1" u="sng" dirty="0" smtClean="0">
                <a:solidFill>
                  <a:srgbClr val="FF0000"/>
                </a:solidFill>
                <a:latin typeface="Century Gothic" panose="020B0502020202020204" pitchFamily="34" charset="0"/>
              </a:rPr>
              <a:t>PRESSURE GAUGES,  TEMP. THERMOMETERS , FIRE / GAS DETECTORS  &amp; MULTIMETERS</a:t>
            </a:r>
            <a:endParaRPr lang="en-US" sz="1400" b="1" u="sng" dirty="0">
              <a:solidFill>
                <a:srgbClr val="FF0000"/>
              </a:solidFill>
              <a:latin typeface="Century Gothic" panose="020B0502020202020204" pitchFamily="34" charset="0"/>
            </a:endParaRPr>
          </a:p>
        </p:txBody>
      </p:sp>
      <p:pic>
        <p:nvPicPr>
          <p:cNvPr id="5" name="Picture 2" descr="C:\Users\user\Desktop\Profile Images\Instrumentation\download.jpg"/>
          <p:cNvPicPr>
            <a:picLocks noChangeAspect="1" noChangeArrowheads="1"/>
          </p:cNvPicPr>
          <p:nvPr/>
        </p:nvPicPr>
        <p:blipFill>
          <a:blip r:embed="rId2" cstate="print"/>
          <a:srcRect/>
          <a:stretch>
            <a:fillRect/>
          </a:stretch>
        </p:blipFill>
        <p:spPr bwMode="auto">
          <a:xfrm>
            <a:off x="838200" y="1447800"/>
            <a:ext cx="1813560" cy="1295400"/>
          </a:xfrm>
          <a:prstGeom prst="rect">
            <a:avLst/>
          </a:prstGeom>
          <a:noFill/>
        </p:spPr>
      </p:pic>
      <p:pic>
        <p:nvPicPr>
          <p:cNvPr id="6" name="Picture 3" descr="C:\Users\user\Desktop\Profile Images\Instrumentation\images.jpg"/>
          <p:cNvPicPr>
            <a:picLocks noChangeAspect="1" noChangeArrowheads="1"/>
          </p:cNvPicPr>
          <p:nvPr/>
        </p:nvPicPr>
        <p:blipFill>
          <a:blip r:embed="rId3" cstate="print"/>
          <a:srcRect/>
          <a:stretch>
            <a:fillRect/>
          </a:stretch>
        </p:blipFill>
        <p:spPr bwMode="auto">
          <a:xfrm>
            <a:off x="2667001" y="1447801"/>
            <a:ext cx="2124456" cy="1295400"/>
          </a:xfrm>
          <a:prstGeom prst="rect">
            <a:avLst/>
          </a:prstGeom>
          <a:noFill/>
        </p:spPr>
      </p:pic>
      <p:pic>
        <p:nvPicPr>
          <p:cNvPr id="7" name="Picture 4" descr="C:\Users\user\Desktop\Profile Images\Instrumentation\mercury-liquid-filled-temperature-gauge-1180_image.jpg"/>
          <p:cNvPicPr>
            <a:picLocks noChangeAspect="1" noChangeArrowheads="1"/>
          </p:cNvPicPr>
          <p:nvPr/>
        </p:nvPicPr>
        <p:blipFill>
          <a:blip r:embed="rId4" cstate="print"/>
          <a:srcRect/>
          <a:stretch>
            <a:fillRect/>
          </a:stretch>
        </p:blipFill>
        <p:spPr bwMode="auto">
          <a:xfrm>
            <a:off x="4786532" y="1419664"/>
            <a:ext cx="1250006" cy="1323536"/>
          </a:xfrm>
          <a:prstGeom prst="rect">
            <a:avLst/>
          </a:prstGeom>
          <a:noFill/>
        </p:spPr>
      </p:pic>
      <p:pic>
        <p:nvPicPr>
          <p:cNvPr id="8" name="Picture 5" descr="C:\Users\user\Desktop\Profile Images\Instrumentation\Thermometer.jpg"/>
          <p:cNvPicPr>
            <a:picLocks noChangeAspect="1" noChangeArrowheads="1"/>
          </p:cNvPicPr>
          <p:nvPr/>
        </p:nvPicPr>
        <p:blipFill>
          <a:blip r:embed="rId5" cstate="print"/>
          <a:srcRect/>
          <a:stretch>
            <a:fillRect/>
          </a:stretch>
        </p:blipFill>
        <p:spPr bwMode="auto">
          <a:xfrm>
            <a:off x="838200" y="2813540"/>
            <a:ext cx="1264920" cy="1686560"/>
          </a:xfrm>
          <a:prstGeom prst="rect">
            <a:avLst/>
          </a:prstGeom>
          <a:noFill/>
        </p:spPr>
      </p:pic>
      <p:pic>
        <p:nvPicPr>
          <p:cNvPr id="9" name="Picture 6" descr="C:\Users\user\Desktop\Profile Images\Instrumentation\00339-800x800.jpg"/>
          <p:cNvPicPr>
            <a:picLocks noChangeAspect="1" noChangeArrowheads="1"/>
          </p:cNvPicPr>
          <p:nvPr/>
        </p:nvPicPr>
        <p:blipFill>
          <a:blip r:embed="rId6" cstate="print"/>
          <a:srcRect/>
          <a:stretch>
            <a:fillRect/>
          </a:stretch>
        </p:blipFill>
        <p:spPr bwMode="auto">
          <a:xfrm>
            <a:off x="2105464" y="2813540"/>
            <a:ext cx="1676400" cy="1676400"/>
          </a:xfrm>
          <a:prstGeom prst="rect">
            <a:avLst/>
          </a:prstGeom>
          <a:noFill/>
        </p:spPr>
      </p:pic>
      <p:pic>
        <p:nvPicPr>
          <p:cNvPr id="10" name="Picture 8" descr="C:\Users\user\Desktop\Profile Images\Instrumentation\therma-industrial-thermometers.jpg"/>
          <p:cNvPicPr>
            <a:picLocks noChangeAspect="1" noChangeArrowheads="1"/>
          </p:cNvPicPr>
          <p:nvPr/>
        </p:nvPicPr>
        <p:blipFill>
          <a:blip r:embed="rId7" cstate="print"/>
          <a:srcRect/>
          <a:stretch>
            <a:fillRect/>
          </a:stretch>
        </p:blipFill>
        <p:spPr bwMode="auto">
          <a:xfrm>
            <a:off x="3781864" y="2813540"/>
            <a:ext cx="1676400" cy="1676400"/>
          </a:xfrm>
          <a:prstGeom prst="rect">
            <a:avLst/>
          </a:prstGeom>
          <a:noFill/>
        </p:spPr>
      </p:pic>
      <p:pic>
        <p:nvPicPr>
          <p:cNvPr id="11" name="Picture 9" descr="C:\Users\user\Desktop\Profile Images\Instrumentation\images (1).jpg"/>
          <p:cNvPicPr>
            <a:picLocks noChangeAspect="1" noChangeArrowheads="1"/>
          </p:cNvPicPr>
          <p:nvPr/>
        </p:nvPicPr>
        <p:blipFill>
          <a:blip r:embed="rId8" cstate="print"/>
          <a:srcRect/>
          <a:stretch>
            <a:fillRect/>
          </a:stretch>
        </p:blipFill>
        <p:spPr bwMode="auto">
          <a:xfrm>
            <a:off x="5458264" y="2813540"/>
            <a:ext cx="1676400" cy="1676400"/>
          </a:xfrm>
          <a:prstGeom prst="rect">
            <a:avLst/>
          </a:prstGeom>
          <a:noFill/>
        </p:spPr>
      </p:pic>
      <p:pic>
        <p:nvPicPr>
          <p:cNvPr id="12" name="Picture 10" descr="C:\Users\user\Desktop\Profile Images\Instrumentation\High-Accuracy-Automatic-Industrial-Infrared-Thermometer-S-HW1650-.jpg"/>
          <p:cNvPicPr>
            <a:picLocks noChangeAspect="1" noChangeArrowheads="1"/>
          </p:cNvPicPr>
          <p:nvPr/>
        </p:nvPicPr>
        <p:blipFill>
          <a:blip r:embed="rId9" cstate="print"/>
          <a:srcRect/>
          <a:stretch>
            <a:fillRect/>
          </a:stretch>
        </p:blipFill>
        <p:spPr bwMode="auto">
          <a:xfrm>
            <a:off x="7086600" y="2813540"/>
            <a:ext cx="1676400" cy="1676400"/>
          </a:xfrm>
          <a:prstGeom prst="rect">
            <a:avLst/>
          </a:prstGeom>
          <a:noFill/>
        </p:spPr>
      </p:pic>
      <p:pic>
        <p:nvPicPr>
          <p:cNvPr id="13" name="Picture 11" descr="C:\Users\user\Desktop\Profile Images\Instrumentation\Fire &amp; Gas Detection_Portable Gas-AltairTri.jpg"/>
          <p:cNvPicPr>
            <a:picLocks noChangeAspect="1" noChangeArrowheads="1"/>
          </p:cNvPicPr>
          <p:nvPr/>
        </p:nvPicPr>
        <p:blipFill>
          <a:blip r:embed="rId10" cstate="print"/>
          <a:srcRect/>
          <a:stretch>
            <a:fillRect/>
          </a:stretch>
        </p:blipFill>
        <p:spPr bwMode="auto">
          <a:xfrm>
            <a:off x="838201" y="4566140"/>
            <a:ext cx="2743200" cy="1676400"/>
          </a:xfrm>
          <a:prstGeom prst="rect">
            <a:avLst/>
          </a:prstGeom>
          <a:noFill/>
        </p:spPr>
      </p:pic>
      <p:pic>
        <p:nvPicPr>
          <p:cNvPr id="14" name="Picture 12" descr="C:\Users\user\Desktop\Profile Images\Instrumentation\boat-gas-detectors-21789-178857.jpg"/>
          <p:cNvPicPr>
            <a:picLocks noChangeAspect="1" noChangeArrowheads="1"/>
          </p:cNvPicPr>
          <p:nvPr/>
        </p:nvPicPr>
        <p:blipFill>
          <a:blip r:embed="rId11" cstate="print"/>
          <a:srcRect/>
          <a:stretch>
            <a:fillRect/>
          </a:stretch>
        </p:blipFill>
        <p:spPr bwMode="auto">
          <a:xfrm>
            <a:off x="3581400" y="4574349"/>
            <a:ext cx="2087471" cy="1676400"/>
          </a:xfrm>
          <a:prstGeom prst="rect">
            <a:avLst/>
          </a:prstGeom>
          <a:noFill/>
        </p:spPr>
      </p:pic>
      <p:pic>
        <p:nvPicPr>
          <p:cNvPr id="15" name="Picture 13" descr="C:\Users\user\Desktop\Profile Images\Instrumentation\Fluke 117a.jpg"/>
          <p:cNvPicPr>
            <a:picLocks noChangeAspect="1" noChangeArrowheads="1"/>
          </p:cNvPicPr>
          <p:nvPr/>
        </p:nvPicPr>
        <p:blipFill>
          <a:blip r:embed="rId12" cstate="print"/>
          <a:srcRect/>
          <a:stretch>
            <a:fillRect/>
          </a:stretch>
        </p:blipFill>
        <p:spPr bwMode="auto">
          <a:xfrm>
            <a:off x="7543800" y="4572000"/>
            <a:ext cx="1219200" cy="1676400"/>
          </a:xfrm>
          <a:prstGeom prst="rect">
            <a:avLst/>
          </a:prstGeom>
          <a:noFill/>
        </p:spPr>
      </p:pic>
      <p:pic>
        <p:nvPicPr>
          <p:cNvPr id="16" name="Picture 14" descr="C:\Users\user\Desktop\Profile Images\Instrumentation\Quattro (Square).jpg"/>
          <p:cNvPicPr>
            <a:picLocks noChangeAspect="1" noChangeArrowheads="1"/>
          </p:cNvPicPr>
          <p:nvPr/>
        </p:nvPicPr>
        <p:blipFill>
          <a:blip r:embed="rId13" cstate="print"/>
          <a:srcRect/>
          <a:stretch>
            <a:fillRect/>
          </a:stretch>
        </p:blipFill>
        <p:spPr bwMode="auto">
          <a:xfrm>
            <a:off x="5638800" y="4572000"/>
            <a:ext cx="1676400" cy="1676400"/>
          </a:xfrm>
          <a:prstGeom prst="rect">
            <a:avLst/>
          </a:prstGeom>
          <a:noFill/>
        </p:spPr>
      </p:pic>
      <p:pic>
        <p:nvPicPr>
          <p:cNvPr id="17" name="Picture 15" descr="C:\Users\user\Desktop\Profile Images\Instrumentation\download (1).jpg"/>
          <p:cNvPicPr>
            <a:picLocks noChangeAspect="1" noChangeArrowheads="1"/>
          </p:cNvPicPr>
          <p:nvPr/>
        </p:nvPicPr>
        <p:blipFill>
          <a:blip r:embed="rId14" cstate="print"/>
          <a:srcRect/>
          <a:stretch>
            <a:fillRect/>
          </a:stretch>
        </p:blipFill>
        <p:spPr bwMode="auto">
          <a:xfrm>
            <a:off x="6019800" y="1433732"/>
            <a:ext cx="1295400" cy="1295400"/>
          </a:xfrm>
          <a:prstGeom prst="rect">
            <a:avLst/>
          </a:prstGeom>
          <a:noFill/>
        </p:spPr>
      </p:pic>
      <p:pic>
        <p:nvPicPr>
          <p:cNvPr id="18" name="Picture 16" descr="C:\Users\user\Desktop\Profile Images\Instrumentation\images L.jpg"/>
          <p:cNvPicPr>
            <a:picLocks noChangeAspect="1" noChangeArrowheads="1"/>
          </p:cNvPicPr>
          <p:nvPr/>
        </p:nvPicPr>
        <p:blipFill>
          <a:blip r:embed="rId15" cstate="print"/>
          <a:srcRect/>
          <a:stretch>
            <a:fillRect/>
          </a:stretch>
        </p:blipFill>
        <p:spPr bwMode="auto">
          <a:xfrm>
            <a:off x="7315200" y="1433733"/>
            <a:ext cx="1447800" cy="1322502"/>
          </a:xfrm>
          <a:prstGeom prst="rect">
            <a:avLst/>
          </a:prstGeom>
          <a:noFill/>
        </p:spPr>
      </p:pic>
    </p:spTree>
    <p:extLst>
      <p:ext uri="{BB962C8B-B14F-4D97-AF65-F5344CB8AC3E}">
        <p14:creationId xmlns:p14="http://schemas.microsoft.com/office/powerpoint/2010/main" val="2876987534"/>
      </p:ext>
    </p:extLst>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62000" y="1169313"/>
            <a:ext cx="7924800" cy="400110"/>
          </a:xfrm>
          <a:prstGeom prst="rect">
            <a:avLst/>
          </a:prstGeom>
        </p:spPr>
        <p:txBody>
          <a:bodyPr wrap="square">
            <a:spAutoFit/>
          </a:bodyPr>
          <a:lstStyle/>
          <a:p>
            <a:r>
              <a:rPr lang="en-US" sz="2000" b="1" u="sng" dirty="0" smtClean="0">
                <a:solidFill>
                  <a:srgbClr val="FF0000"/>
                </a:solidFill>
                <a:latin typeface="Century Gothic" pitchFamily="42" charset="0"/>
              </a:rPr>
              <a:t>All Types of Gratings / Spectacle Blinds / Spades / Spacers</a:t>
            </a:r>
            <a:endParaRPr lang="en-US" sz="2000" b="1" dirty="0"/>
          </a:p>
        </p:txBody>
      </p:sp>
      <p:pic>
        <p:nvPicPr>
          <p:cNvPr id="9218" name="Picture 2"/>
          <p:cNvPicPr>
            <a:picLocks noChangeAspect="1" noChangeArrowheads="1"/>
          </p:cNvPicPr>
          <p:nvPr/>
        </p:nvPicPr>
        <p:blipFill>
          <a:blip r:embed="rId2" cstate="print"/>
          <a:srcRect/>
          <a:stretch>
            <a:fillRect/>
          </a:stretch>
        </p:blipFill>
        <p:spPr bwMode="auto">
          <a:xfrm>
            <a:off x="823537" y="1905000"/>
            <a:ext cx="7253663" cy="40386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85800" y="1169313"/>
            <a:ext cx="7924800" cy="400110"/>
          </a:xfrm>
          <a:prstGeom prst="rect">
            <a:avLst/>
          </a:prstGeom>
        </p:spPr>
        <p:txBody>
          <a:bodyPr wrap="square">
            <a:spAutoFit/>
          </a:bodyPr>
          <a:lstStyle/>
          <a:p>
            <a:r>
              <a:rPr lang="en-US" sz="2000" b="1" u="sng" dirty="0" smtClean="0">
                <a:solidFill>
                  <a:srgbClr val="FF0000"/>
                </a:solidFill>
                <a:latin typeface="Century Gothic" pitchFamily="42" charset="0"/>
              </a:rPr>
              <a:t>All Types of Instrumentation Fittings</a:t>
            </a:r>
            <a:endParaRPr lang="en-US" sz="2000" b="1" dirty="0"/>
          </a:p>
        </p:txBody>
      </p:sp>
      <p:pic>
        <p:nvPicPr>
          <p:cNvPr id="10242" name="Picture 2"/>
          <p:cNvPicPr>
            <a:picLocks noChangeAspect="1" noChangeArrowheads="1"/>
          </p:cNvPicPr>
          <p:nvPr/>
        </p:nvPicPr>
        <p:blipFill>
          <a:blip r:embed="rId2" cstate="print"/>
          <a:srcRect/>
          <a:stretch>
            <a:fillRect/>
          </a:stretch>
        </p:blipFill>
        <p:spPr bwMode="auto">
          <a:xfrm>
            <a:off x="762000" y="1828800"/>
            <a:ext cx="7543800" cy="41148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85800" y="1066800"/>
            <a:ext cx="7924800" cy="400110"/>
          </a:xfrm>
          <a:prstGeom prst="rect">
            <a:avLst/>
          </a:prstGeom>
        </p:spPr>
        <p:txBody>
          <a:bodyPr wrap="square">
            <a:spAutoFit/>
          </a:bodyPr>
          <a:lstStyle/>
          <a:p>
            <a:r>
              <a:rPr lang="en-US" sz="2000" b="1" u="sng" dirty="0" smtClean="0">
                <a:solidFill>
                  <a:srgbClr val="FF0000"/>
                </a:solidFill>
                <a:latin typeface="Century Gothic" pitchFamily="42" charset="0"/>
              </a:rPr>
              <a:t>Structural Steel</a:t>
            </a:r>
            <a:endParaRPr lang="en-US" sz="2000" b="1" dirty="0"/>
          </a:p>
        </p:txBody>
      </p:sp>
      <p:pic>
        <p:nvPicPr>
          <p:cNvPr id="11266" name="Picture 2"/>
          <p:cNvPicPr>
            <a:picLocks noChangeAspect="1" noChangeArrowheads="1"/>
          </p:cNvPicPr>
          <p:nvPr/>
        </p:nvPicPr>
        <p:blipFill>
          <a:blip r:embed="rId2" cstate="print"/>
          <a:srcRect/>
          <a:stretch>
            <a:fillRect/>
          </a:stretch>
        </p:blipFill>
        <p:spPr bwMode="auto">
          <a:xfrm>
            <a:off x="685801" y="1573887"/>
            <a:ext cx="7543799" cy="4445913"/>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cstate="print"/>
          <a:srcRect/>
          <a:stretch>
            <a:fillRect/>
          </a:stretch>
        </p:blipFill>
        <p:spPr bwMode="auto">
          <a:xfrm>
            <a:off x="685800" y="1066800"/>
            <a:ext cx="7620000" cy="3048000"/>
          </a:xfrm>
          <a:prstGeom prst="rect">
            <a:avLst/>
          </a:prstGeom>
          <a:noFill/>
          <a:ln w="9525">
            <a:noFill/>
            <a:miter lim="800000"/>
            <a:headEnd/>
            <a:tailEnd/>
          </a:ln>
        </p:spPr>
      </p:pic>
      <p:pic>
        <p:nvPicPr>
          <p:cNvPr id="14339" name="Picture 3"/>
          <p:cNvPicPr>
            <a:picLocks noChangeAspect="1" noChangeArrowheads="1"/>
          </p:cNvPicPr>
          <p:nvPr/>
        </p:nvPicPr>
        <p:blipFill>
          <a:blip r:embed="rId3" cstate="print"/>
          <a:srcRect/>
          <a:stretch>
            <a:fillRect/>
          </a:stretch>
        </p:blipFill>
        <p:spPr bwMode="auto">
          <a:xfrm>
            <a:off x="685800" y="4191000"/>
            <a:ext cx="7620000" cy="20574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cstate="print"/>
          <a:srcRect/>
          <a:stretch>
            <a:fillRect/>
          </a:stretch>
        </p:blipFill>
        <p:spPr bwMode="auto">
          <a:xfrm>
            <a:off x="762000" y="1143000"/>
            <a:ext cx="7425070" cy="1066800"/>
          </a:xfrm>
          <a:prstGeom prst="rect">
            <a:avLst/>
          </a:prstGeom>
          <a:noFill/>
          <a:ln w="9525">
            <a:noFill/>
            <a:miter lim="800000"/>
            <a:headEnd/>
            <a:tailEnd/>
          </a:ln>
        </p:spPr>
      </p:pic>
      <p:pic>
        <p:nvPicPr>
          <p:cNvPr id="15363" name="Picture 3"/>
          <p:cNvPicPr>
            <a:picLocks noChangeAspect="1" noChangeArrowheads="1"/>
          </p:cNvPicPr>
          <p:nvPr/>
        </p:nvPicPr>
        <p:blipFill>
          <a:blip r:embed="rId3" cstate="print"/>
          <a:srcRect/>
          <a:stretch>
            <a:fillRect/>
          </a:stretch>
        </p:blipFill>
        <p:spPr bwMode="auto">
          <a:xfrm>
            <a:off x="774404" y="2286000"/>
            <a:ext cx="7366596" cy="1219200"/>
          </a:xfrm>
          <a:prstGeom prst="rect">
            <a:avLst/>
          </a:prstGeom>
          <a:noFill/>
          <a:ln w="9525">
            <a:noFill/>
            <a:miter lim="800000"/>
            <a:headEnd/>
            <a:tailEnd/>
          </a:ln>
        </p:spPr>
      </p:pic>
      <p:pic>
        <p:nvPicPr>
          <p:cNvPr id="15364" name="Picture 4"/>
          <p:cNvPicPr>
            <a:picLocks noChangeAspect="1" noChangeArrowheads="1"/>
          </p:cNvPicPr>
          <p:nvPr/>
        </p:nvPicPr>
        <p:blipFill>
          <a:blip r:embed="rId4" cstate="print"/>
          <a:srcRect/>
          <a:stretch>
            <a:fillRect/>
          </a:stretch>
        </p:blipFill>
        <p:spPr bwMode="auto">
          <a:xfrm>
            <a:off x="795670" y="3581399"/>
            <a:ext cx="7315200" cy="2590801"/>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40228" y="1054650"/>
            <a:ext cx="7924800" cy="400110"/>
          </a:xfrm>
          <a:prstGeom prst="rect">
            <a:avLst/>
          </a:prstGeom>
        </p:spPr>
        <p:txBody>
          <a:bodyPr wrap="square">
            <a:spAutoFit/>
          </a:bodyPr>
          <a:lstStyle/>
          <a:p>
            <a:r>
              <a:rPr lang="en-US" sz="2000" b="1" u="sng" dirty="0" smtClean="0">
                <a:solidFill>
                  <a:srgbClr val="FF0000"/>
                </a:solidFill>
                <a:latin typeface="Century Gothic" pitchFamily="42" charset="0"/>
              </a:rPr>
              <a:t>Heavy Equipments for Rent</a:t>
            </a:r>
            <a:endParaRPr lang="en-US" sz="2000" b="1" dirty="0"/>
          </a:p>
        </p:txBody>
      </p:sp>
      <p:sp>
        <p:nvSpPr>
          <p:cNvPr id="4" name="Rectangle 1"/>
          <p:cNvSpPr>
            <a:spLocks noChangeArrowheads="1"/>
          </p:cNvSpPr>
          <p:nvPr/>
        </p:nvSpPr>
        <p:spPr bwMode="auto">
          <a:xfrm>
            <a:off x="740228" y="1485537"/>
            <a:ext cx="7848600"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en-US" dirty="0" smtClean="0"/>
              <a:t>All of our supplies equipments are routinely serviced &amp; maintained. Please find below the list of items we supply on short &amp; long term rental basis.</a:t>
            </a:r>
            <a:endParaRPr lang="en-US" dirty="0"/>
          </a:p>
        </p:txBody>
      </p:sp>
      <p:pic>
        <p:nvPicPr>
          <p:cNvPr id="16386" name="Picture 2"/>
          <p:cNvPicPr>
            <a:picLocks noChangeAspect="1" noChangeArrowheads="1"/>
          </p:cNvPicPr>
          <p:nvPr/>
        </p:nvPicPr>
        <p:blipFill>
          <a:blip r:embed="rId2" cstate="print"/>
          <a:srcRect/>
          <a:stretch>
            <a:fillRect/>
          </a:stretch>
        </p:blipFill>
        <p:spPr bwMode="auto">
          <a:xfrm>
            <a:off x="762000" y="2095137"/>
            <a:ext cx="4204418" cy="1981200"/>
          </a:xfrm>
          <a:prstGeom prst="rect">
            <a:avLst/>
          </a:prstGeom>
          <a:noFill/>
          <a:ln w="9525">
            <a:noFill/>
            <a:miter lim="800000"/>
            <a:headEnd/>
            <a:tailEnd/>
          </a:ln>
        </p:spPr>
      </p:pic>
      <p:pic>
        <p:nvPicPr>
          <p:cNvPr id="16387" name="Picture 3"/>
          <p:cNvPicPr>
            <a:picLocks noChangeAspect="1" noChangeArrowheads="1"/>
          </p:cNvPicPr>
          <p:nvPr/>
        </p:nvPicPr>
        <p:blipFill>
          <a:blip r:embed="rId3" cstate="print"/>
          <a:srcRect/>
          <a:stretch>
            <a:fillRect/>
          </a:stretch>
        </p:blipFill>
        <p:spPr bwMode="auto">
          <a:xfrm>
            <a:off x="5118817" y="2127036"/>
            <a:ext cx="2895601" cy="2558901"/>
          </a:xfrm>
          <a:prstGeom prst="rect">
            <a:avLst/>
          </a:prstGeom>
          <a:noFill/>
          <a:ln w="9525">
            <a:noFill/>
            <a:miter lim="800000"/>
            <a:headEnd/>
            <a:tailEnd/>
          </a:ln>
        </p:spPr>
      </p:pic>
      <p:sp>
        <p:nvSpPr>
          <p:cNvPr id="7" name="Rectangle 6"/>
          <p:cNvSpPr/>
          <p:nvPr/>
        </p:nvSpPr>
        <p:spPr>
          <a:xfrm>
            <a:off x="775418" y="4133427"/>
            <a:ext cx="3581400" cy="400110"/>
          </a:xfrm>
          <a:prstGeom prst="rect">
            <a:avLst/>
          </a:prstGeom>
        </p:spPr>
        <p:txBody>
          <a:bodyPr wrap="square">
            <a:spAutoFit/>
          </a:bodyPr>
          <a:lstStyle/>
          <a:p>
            <a:r>
              <a:rPr lang="en-US" sz="2000" b="1" u="sng" dirty="0" smtClean="0">
                <a:solidFill>
                  <a:srgbClr val="FF0000"/>
                </a:solidFill>
                <a:latin typeface="Century Gothic" pitchFamily="42" charset="0"/>
              </a:rPr>
              <a:t>Cranes for Rent</a:t>
            </a:r>
            <a:endParaRPr lang="en-US" sz="2000" b="1" dirty="0"/>
          </a:p>
        </p:txBody>
      </p:sp>
      <p:pic>
        <p:nvPicPr>
          <p:cNvPr id="16388" name="Picture 4"/>
          <p:cNvPicPr>
            <a:picLocks noChangeAspect="1" noChangeArrowheads="1"/>
          </p:cNvPicPr>
          <p:nvPr/>
        </p:nvPicPr>
        <p:blipFill>
          <a:blip r:embed="rId4" cstate="print"/>
          <a:srcRect/>
          <a:stretch>
            <a:fillRect/>
          </a:stretch>
        </p:blipFill>
        <p:spPr bwMode="auto">
          <a:xfrm>
            <a:off x="837331" y="4609737"/>
            <a:ext cx="3062287" cy="1380469"/>
          </a:xfrm>
          <a:prstGeom prst="rect">
            <a:avLst/>
          </a:prstGeom>
          <a:noFill/>
          <a:ln w="9525">
            <a:noFill/>
            <a:miter lim="800000"/>
            <a:headEnd/>
            <a:tailEnd/>
          </a:ln>
        </p:spPr>
      </p:pic>
      <p:pic>
        <p:nvPicPr>
          <p:cNvPr id="16389" name="Picture 5"/>
          <p:cNvPicPr>
            <a:picLocks noChangeAspect="1" noChangeArrowheads="1"/>
          </p:cNvPicPr>
          <p:nvPr/>
        </p:nvPicPr>
        <p:blipFill>
          <a:blip r:embed="rId5" cstate="print"/>
          <a:srcRect/>
          <a:stretch>
            <a:fillRect/>
          </a:stretch>
        </p:blipFill>
        <p:spPr bwMode="auto">
          <a:xfrm>
            <a:off x="3975818" y="4685937"/>
            <a:ext cx="1459683" cy="1562463"/>
          </a:xfrm>
          <a:prstGeom prst="rect">
            <a:avLst/>
          </a:prstGeom>
          <a:noFill/>
          <a:ln w="9525">
            <a:noFill/>
            <a:miter lim="800000"/>
            <a:headEnd/>
            <a:tailEnd/>
          </a:ln>
        </p:spPr>
      </p:pic>
      <p:pic>
        <p:nvPicPr>
          <p:cNvPr id="16390" name="Picture 6"/>
          <p:cNvPicPr>
            <a:picLocks noChangeAspect="1" noChangeArrowheads="1"/>
          </p:cNvPicPr>
          <p:nvPr/>
        </p:nvPicPr>
        <p:blipFill>
          <a:blip r:embed="rId6" cstate="print"/>
          <a:srcRect/>
          <a:stretch>
            <a:fillRect/>
          </a:stretch>
        </p:blipFill>
        <p:spPr bwMode="auto">
          <a:xfrm>
            <a:off x="5804618" y="4914537"/>
            <a:ext cx="1929606" cy="12954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
          <p:cNvSpPr>
            <a:spLocks noChangeArrowheads="1"/>
          </p:cNvSpPr>
          <p:nvPr/>
        </p:nvSpPr>
        <p:spPr bwMode="auto">
          <a:xfrm>
            <a:off x="685800" y="1034142"/>
            <a:ext cx="7848600" cy="230832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en-US" sz="1600" dirty="0" smtClean="0"/>
              <a:t>It is the primary goal of BEST SPARE PARTS TRADING EST, to consistently provide our customers with exceptional service, exceed our customer goal and expectations, provide our customers the maximum value and maintain our strong leadership role.</a:t>
            </a:r>
          </a:p>
          <a:p>
            <a:r>
              <a:rPr lang="en-US" sz="1600" dirty="0" smtClean="0"/>
              <a:t>The BEST SPARE PARTS TRADING EST, talented and trained professionals continually focus on safety and quality. The BEST SPARE PARTS TRADING EST, employees’ hard work and dedication ensure our customers that they will always receive flawless service each and every day.</a:t>
            </a:r>
          </a:p>
          <a:p>
            <a:r>
              <a:rPr lang="en-US" sz="1600" dirty="0" smtClean="0"/>
              <a:t>Our continuous focus on safety and quality, combined with our resources, provides our customers at the highest level of safety and excellence.</a:t>
            </a:r>
          </a:p>
        </p:txBody>
      </p:sp>
      <p:sp>
        <p:nvSpPr>
          <p:cNvPr id="4" name="Rectangle 1"/>
          <p:cNvSpPr>
            <a:spLocks noChangeArrowheads="1"/>
          </p:cNvSpPr>
          <p:nvPr/>
        </p:nvSpPr>
        <p:spPr bwMode="auto">
          <a:xfrm>
            <a:off x="685800" y="3233056"/>
            <a:ext cx="7848600" cy="10772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en-US" sz="1600" b="1" u="sng" dirty="0" smtClean="0"/>
              <a:t>Value Added Services</a:t>
            </a:r>
            <a:r>
              <a:rPr lang="en-US" sz="1600" dirty="0" smtClean="0"/>
              <a:t> – BEST SPARE PARTS TRADING EST, also provides the following Value Added Services.</a:t>
            </a:r>
          </a:p>
          <a:p>
            <a:pPr>
              <a:buFont typeface="Wingdings" pitchFamily="2" charset="2"/>
              <a:buChar char="Ø"/>
            </a:pPr>
            <a:r>
              <a:rPr lang="en-US" sz="1600" dirty="0" smtClean="0"/>
              <a:t> Transportation Services</a:t>
            </a:r>
          </a:p>
          <a:p>
            <a:pPr>
              <a:buFont typeface="Wingdings" pitchFamily="2" charset="2"/>
              <a:buChar char="Ø"/>
            </a:pPr>
            <a:r>
              <a:rPr lang="en-US" sz="1600" dirty="0" smtClean="0"/>
              <a:t> Heavy Lifts/Heavy Transportation Services</a:t>
            </a:r>
          </a:p>
        </p:txBody>
      </p:sp>
      <p:sp>
        <p:nvSpPr>
          <p:cNvPr id="5" name="Rectangle 1"/>
          <p:cNvSpPr>
            <a:spLocks noChangeArrowheads="1"/>
          </p:cNvSpPr>
          <p:nvPr/>
        </p:nvSpPr>
        <p:spPr bwMode="auto">
          <a:xfrm>
            <a:off x="685800" y="4234542"/>
            <a:ext cx="7848600" cy="13234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en-US" sz="1600" b="1" u="sng" dirty="0" smtClean="0"/>
              <a:t>Safety Advantage</a:t>
            </a:r>
            <a:r>
              <a:rPr lang="en-US" sz="1600" dirty="0" smtClean="0"/>
              <a:t> –BEST SPARE PARTS TRADING EST, take an approach to safety that illustrates the dynamics of loss control. A philosophy of zero accidents helps to form the foundation for a proactive to safety, which encompasses all levels of management from the Managing Director to craft personnel.</a:t>
            </a:r>
          </a:p>
          <a:p>
            <a:r>
              <a:rPr lang="en-US" sz="1600" dirty="0" smtClean="0"/>
              <a:t>The philosophy is simple – zero accidents is the only goal.</a:t>
            </a:r>
          </a:p>
        </p:txBody>
      </p:sp>
      <p:pic>
        <p:nvPicPr>
          <p:cNvPr id="17410" name="Picture 2"/>
          <p:cNvPicPr>
            <a:picLocks noChangeAspect="1" noChangeArrowheads="1"/>
          </p:cNvPicPr>
          <p:nvPr/>
        </p:nvPicPr>
        <p:blipFill>
          <a:blip r:embed="rId2" cstate="print"/>
          <a:srcRect/>
          <a:stretch>
            <a:fillRect/>
          </a:stretch>
        </p:blipFill>
        <p:spPr bwMode="auto">
          <a:xfrm>
            <a:off x="1447800" y="5498674"/>
            <a:ext cx="6858000" cy="825926"/>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2590800" y="1219200"/>
            <a:ext cx="4191000" cy="861774"/>
          </a:xfrm>
          <a:prstGeom prst="rect">
            <a:avLst/>
          </a:prstGeom>
        </p:spPr>
        <p:txBody>
          <a:bodyPr wrap="square">
            <a:spAutoFit/>
          </a:bodyPr>
          <a:lstStyle/>
          <a:p>
            <a:r>
              <a:rPr lang="en-US" sz="3200" b="1" u="sng" dirty="0" smtClean="0">
                <a:solidFill>
                  <a:srgbClr val="FF0000"/>
                </a:solidFill>
                <a:latin typeface="Calibri" pitchFamily="34" charset="0"/>
                <a:ea typeface="Calibri" pitchFamily="34" charset="0"/>
                <a:cs typeface="Times New Roman" pitchFamily="18" charset="0"/>
              </a:rPr>
              <a:t>B</a:t>
            </a:r>
            <a:r>
              <a:rPr lang="en-US" b="1" u="sng" dirty="0" smtClean="0">
                <a:solidFill>
                  <a:srgbClr val="FF0000"/>
                </a:solidFill>
                <a:latin typeface="Calibri" pitchFamily="34" charset="0"/>
                <a:ea typeface="Calibri" pitchFamily="34" charset="0"/>
                <a:cs typeface="Times New Roman" pitchFamily="18" charset="0"/>
              </a:rPr>
              <a:t>ENEFITS </a:t>
            </a:r>
            <a:r>
              <a:rPr lang="en-US" sz="3200" b="1" u="sng" dirty="0" smtClean="0">
                <a:solidFill>
                  <a:srgbClr val="FF0000"/>
                </a:solidFill>
                <a:latin typeface="Calibri" pitchFamily="34" charset="0"/>
                <a:ea typeface="Calibri" pitchFamily="34" charset="0"/>
                <a:cs typeface="Times New Roman" pitchFamily="18" charset="0"/>
              </a:rPr>
              <a:t>D</a:t>
            </a:r>
            <a:r>
              <a:rPr lang="en-US" b="1" u="sng" dirty="0" smtClean="0">
                <a:solidFill>
                  <a:srgbClr val="FF0000"/>
                </a:solidFill>
                <a:latin typeface="Calibri" pitchFamily="34" charset="0"/>
                <a:ea typeface="Calibri" pitchFamily="34" charset="0"/>
                <a:cs typeface="Times New Roman" pitchFamily="18" charset="0"/>
              </a:rPr>
              <a:t>EALING </a:t>
            </a:r>
            <a:r>
              <a:rPr lang="en-US" sz="3200" b="1" u="sng" dirty="0" smtClean="0">
                <a:solidFill>
                  <a:srgbClr val="FF0000"/>
                </a:solidFill>
                <a:latin typeface="Calibri" pitchFamily="34" charset="0"/>
                <a:ea typeface="Calibri" pitchFamily="34" charset="0"/>
                <a:cs typeface="Times New Roman" pitchFamily="18" charset="0"/>
              </a:rPr>
              <a:t>W</a:t>
            </a:r>
            <a:r>
              <a:rPr lang="en-US" b="1" u="sng" dirty="0" smtClean="0">
                <a:solidFill>
                  <a:srgbClr val="FF0000"/>
                </a:solidFill>
                <a:latin typeface="Calibri" pitchFamily="34" charset="0"/>
                <a:ea typeface="Calibri" pitchFamily="34" charset="0"/>
                <a:cs typeface="Times New Roman" pitchFamily="18" charset="0"/>
              </a:rPr>
              <a:t>ITH </a:t>
            </a:r>
            <a:r>
              <a:rPr lang="en-US" sz="3200" b="1" u="sng" dirty="0" smtClean="0">
                <a:solidFill>
                  <a:srgbClr val="FF0000"/>
                </a:solidFill>
                <a:latin typeface="Calibri" pitchFamily="34" charset="0"/>
                <a:ea typeface="Calibri" pitchFamily="34" charset="0"/>
                <a:cs typeface="Times New Roman" pitchFamily="18" charset="0"/>
              </a:rPr>
              <a:t>US</a:t>
            </a:r>
            <a:endParaRPr lang="en-US" dirty="0" smtClean="0"/>
          </a:p>
          <a:p>
            <a:pPr lvl="0"/>
            <a:endParaRPr lang="en-US" b="1" u="sng" dirty="0" smtClean="0">
              <a:solidFill>
                <a:srgbClr val="FF0000"/>
              </a:solidFill>
              <a:latin typeface="Calibri" pitchFamily="34" charset="0"/>
              <a:ea typeface="Calibri" pitchFamily="34" charset="0"/>
              <a:cs typeface="Times New Roman" pitchFamily="18" charset="0"/>
            </a:endParaRPr>
          </a:p>
        </p:txBody>
      </p:sp>
      <p:sp>
        <p:nvSpPr>
          <p:cNvPr id="5121" name="AutoShape 1"/>
          <p:cNvSpPr>
            <a:spLocks noChangeArrowheads="1"/>
          </p:cNvSpPr>
          <p:nvPr/>
        </p:nvSpPr>
        <p:spPr bwMode="auto">
          <a:xfrm>
            <a:off x="3505200" y="1971675"/>
            <a:ext cx="2085975" cy="923925"/>
          </a:xfrm>
          <a:prstGeom prst="horizontalScroll">
            <a:avLst>
              <a:gd name="adj" fmla="val 12500"/>
            </a:avLst>
          </a:prstGeom>
          <a:gradFill rotWithShape="0">
            <a:gsLst>
              <a:gs pos="0">
                <a:srgbClr val="95B3D7"/>
              </a:gs>
              <a:gs pos="50000">
                <a:srgbClr val="DBE5F1"/>
              </a:gs>
              <a:gs pos="100000">
                <a:srgbClr val="95B3D7"/>
              </a:gs>
            </a:gsLst>
            <a:lin ang="18900000" scaled="1"/>
          </a:gradFill>
          <a:ln w="12700">
            <a:solidFill>
              <a:srgbClr val="95B3D7"/>
            </a:solidFill>
            <a:round/>
            <a:headEnd/>
            <a:tailEnd/>
          </a:ln>
          <a:effectLst>
            <a:outerShdw dist="28398" dir="3806097" algn="ctr" rotWithShape="0">
              <a:srgbClr val="243F60">
                <a:alpha val="50000"/>
              </a:srgbClr>
            </a:outerShdw>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dirty="0" smtClean="0">
              <a:ln>
                <a:noFill/>
              </a:ln>
              <a:solidFill>
                <a:srgbClr val="FF0000"/>
              </a:solidFill>
              <a:effectLst/>
              <a:latin typeface="Algerian" pitchFamily="82" charset="0"/>
              <a:ea typeface="Arial" pitchFamily="34"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FF0000"/>
                </a:solidFill>
                <a:effectLst/>
                <a:latin typeface="Algerian" pitchFamily="82" charset="0"/>
                <a:ea typeface="Arial" pitchFamily="34" charset="0"/>
                <a:cs typeface="Arial" pitchFamily="34" charset="0"/>
              </a:rPr>
              <a:t>Cost Effective</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5122" name="AutoShape 2"/>
          <p:cNvSpPr>
            <a:spLocks noChangeArrowheads="1"/>
          </p:cNvSpPr>
          <p:nvPr/>
        </p:nvSpPr>
        <p:spPr bwMode="auto">
          <a:xfrm>
            <a:off x="2057400" y="3124200"/>
            <a:ext cx="2238375" cy="838200"/>
          </a:xfrm>
          <a:prstGeom prst="horizontalScroll">
            <a:avLst>
              <a:gd name="adj" fmla="val 12500"/>
            </a:avLst>
          </a:prstGeom>
          <a:gradFill rotWithShape="0">
            <a:gsLst>
              <a:gs pos="0">
                <a:srgbClr val="FABF8F"/>
              </a:gs>
              <a:gs pos="50000">
                <a:srgbClr val="FDE9D9"/>
              </a:gs>
              <a:gs pos="100000">
                <a:srgbClr val="FABF8F"/>
              </a:gs>
            </a:gsLst>
            <a:lin ang="18900000" scaled="1"/>
          </a:gradFill>
          <a:ln w="12700">
            <a:solidFill>
              <a:srgbClr val="FABF8F"/>
            </a:solidFill>
            <a:round/>
            <a:headEnd/>
            <a:tailEnd/>
          </a:ln>
          <a:effectLst>
            <a:outerShdw dist="28398" dir="3806097" algn="ctr" rotWithShape="0">
              <a:srgbClr val="974706">
                <a:alpha val="50000"/>
              </a:srgbClr>
            </a:outerShdw>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400" b="0" i="0" u="none" strike="noStrike" cap="none" normalizeH="0" baseline="0" dirty="0" smtClean="0">
              <a:ln>
                <a:noFill/>
              </a:ln>
              <a:solidFill>
                <a:schemeClr val="tx1"/>
              </a:solidFill>
              <a:effectLst/>
              <a:latin typeface="Algerian" pitchFamily="82" charset="0"/>
              <a:ea typeface="Arial" pitchFamily="34"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17365D"/>
                </a:solidFill>
                <a:effectLst/>
                <a:latin typeface="Algerian" pitchFamily="82" charset="0"/>
                <a:ea typeface="Arial" pitchFamily="34" charset="0"/>
                <a:cs typeface="Arial" pitchFamily="34" charset="0"/>
              </a:rPr>
              <a:t>Faster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5123" name="AutoShape 3"/>
          <p:cNvSpPr>
            <a:spLocks noChangeArrowheads="1"/>
          </p:cNvSpPr>
          <p:nvPr/>
        </p:nvSpPr>
        <p:spPr bwMode="auto">
          <a:xfrm>
            <a:off x="4495800" y="3124200"/>
            <a:ext cx="2133600" cy="838200"/>
          </a:xfrm>
          <a:prstGeom prst="horizontalScroll">
            <a:avLst>
              <a:gd name="adj" fmla="val 12500"/>
            </a:avLst>
          </a:prstGeom>
          <a:gradFill rotWithShape="0">
            <a:gsLst>
              <a:gs pos="0">
                <a:srgbClr val="C2D69B"/>
              </a:gs>
              <a:gs pos="50000">
                <a:srgbClr val="9BBB59"/>
              </a:gs>
              <a:gs pos="100000">
                <a:srgbClr val="C2D69B"/>
              </a:gs>
            </a:gsLst>
            <a:lin ang="5400000" scaled="1"/>
          </a:gradFill>
          <a:ln w="12700">
            <a:solidFill>
              <a:srgbClr val="9BBB59"/>
            </a:solidFill>
            <a:round/>
            <a:headEnd/>
            <a:tailEnd/>
          </a:ln>
          <a:effectLst>
            <a:outerShdw dist="28398" dir="3806097" algn="ctr" rotWithShape="0">
              <a:srgbClr val="4E6128"/>
            </a:outerShdw>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500" b="0" i="0" u="none" strike="noStrike" cap="none" normalizeH="0" baseline="0" dirty="0" smtClean="0">
              <a:ln>
                <a:noFill/>
              </a:ln>
              <a:solidFill>
                <a:schemeClr val="tx1"/>
              </a:solidFill>
              <a:effectLst/>
              <a:latin typeface="Algerian" pitchFamily="82" charset="0"/>
              <a:ea typeface="Arial" pitchFamily="34" charset="0"/>
              <a:cs typeface="Arial" pitchFamily="34" charset="0"/>
            </a:endParaRPr>
          </a:p>
          <a:p>
            <a:pPr algn="ctr" fontAlgn="base">
              <a:spcBef>
                <a:spcPct val="0"/>
              </a:spcBef>
              <a:spcAft>
                <a:spcPct val="0"/>
              </a:spcAft>
            </a:pPr>
            <a:r>
              <a:rPr lang="en-US" sz="2400" dirty="0" smtClean="0">
                <a:solidFill>
                  <a:srgbClr val="17365D"/>
                </a:solidFill>
                <a:latin typeface="Algerian" pitchFamily="82" charset="0"/>
                <a:ea typeface="Arial" pitchFamily="34" charset="0"/>
                <a:cs typeface="Arial" pitchFamily="34" charset="0"/>
              </a:rPr>
              <a:t>Safer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5124" name="AutoShape 4"/>
          <p:cNvSpPr>
            <a:spLocks noChangeArrowheads="1"/>
          </p:cNvSpPr>
          <p:nvPr/>
        </p:nvSpPr>
        <p:spPr bwMode="auto">
          <a:xfrm>
            <a:off x="2057400" y="4343400"/>
            <a:ext cx="2209800" cy="914400"/>
          </a:xfrm>
          <a:prstGeom prst="horizontalScroll">
            <a:avLst>
              <a:gd name="adj" fmla="val 12500"/>
            </a:avLst>
          </a:prstGeom>
          <a:solidFill>
            <a:srgbClr val="FFFF00"/>
          </a:solidFill>
          <a:ln w="12700">
            <a:solidFill>
              <a:srgbClr val="95B3D7"/>
            </a:solidFill>
            <a:round/>
            <a:headEnd/>
            <a:tailEnd/>
          </a:ln>
          <a:effectLst>
            <a:outerShdw dist="28398" dir="3806097" algn="ctr" rotWithShape="0">
              <a:srgbClr val="243F60">
                <a:alpha val="50000"/>
              </a:srgbClr>
            </a:outerShdw>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500" b="0" i="0" u="none" strike="noStrike" cap="none" normalizeH="0" baseline="0" dirty="0" smtClean="0">
              <a:ln>
                <a:noFill/>
              </a:ln>
              <a:solidFill>
                <a:schemeClr val="tx1"/>
              </a:solidFill>
              <a:effectLst/>
              <a:latin typeface="Algerian" pitchFamily="82" charset="0"/>
              <a:ea typeface="Arial" pitchFamily="34"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lgerian" pitchFamily="82" charset="0"/>
                <a:ea typeface="Arial" pitchFamily="34" charset="0"/>
                <a:cs typeface="Arial" pitchFamily="34" charset="0"/>
              </a:rPr>
              <a:t>Efficient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5125" name="AutoShape 5"/>
          <p:cNvSpPr>
            <a:spLocks noChangeArrowheads="1"/>
          </p:cNvSpPr>
          <p:nvPr/>
        </p:nvSpPr>
        <p:spPr bwMode="auto">
          <a:xfrm>
            <a:off x="4495800" y="4419600"/>
            <a:ext cx="2209800" cy="838200"/>
          </a:xfrm>
          <a:prstGeom prst="horizontalScroll">
            <a:avLst>
              <a:gd name="adj" fmla="val 12500"/>
            </a:avLst>
          </a:prstGeom>
          <a:gradFill rotWithShape="0">
            <a:gsLst>
              <a:gs pos="0">
                <a:srgbClr val="666666"/>
              </a:gs>
              <a:gs pos="50000">
                <a:srgbClr val="000000"/>
              </a:gs>
              <a:gs pos="100000">
                <a:srgbClr val="666666"/>
              </a:gs>
            </a:gsLst>
            <a:lin ang="5400000" scaled="1"/>
          </a:gradFill>
          <a:ln w="12700">
            <a:solidFill>
              <a:srgbClr val="000000"/>
            </a:solidFill>
            <a:round/>
            <a:headEnd/>
            <a:tailEnd/>
          </a:ln>
          <a:effectLst>
            <a:outerShdw dist="28398" dir="3806097" algn="ctr" rotWithShape="0">
              <a:srgbClr val="7F7F7F"/>
            </a:outerShdw>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600" b="0" i="0" u="none" strike="noStrike" cap="none" normalizeH="0" baseline="0" dirty="0" smtClean="0">
              <a:ln>
                <a:noFill/>
              </a:ln>
              <a:solidFill>
                <a:schemeClr val="tx1"/>
              </a:solidFill>
              <a:effectLst/>
              <a:latin typeface="Algerian" pitchFamily="82" charset="0"/>
              <a:ea typeface="Arial" pitchFamily="34"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FFFFFF"/>
                </a:solidFill>
                <a:effectLst/>
                <a:latin typeface="Algerian" pitchFamily="82" charset="0"/>
                <a:ea typeface="Arial" pitchFamily="34" charset="0"/>
                <a:cs typeface="Arial" pitchFamily="34" charset="0"/>
              </a:rPr>
              <a:t>Reliable</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012503" y="1219200"/>
            <a:ext cx="2689262" cy="584775"/>
          </a:xfrm>
          <a:prstGeom prst="rect">
            <a:avLst/>
          </a:prstGeom>
        </p:spPr>
        <p:txBody>
          <a:bodyPr wrap="none">
            <a:spAutoFit/>
          </a:bodyPr>
          <a:lstStyle/>
          <a:p>
            <a:r>
              <a:rPr lang="en-US" sz="3200" b="1" u="sng" dirty="0" smtClean="0">
                <a:solidFill>
                  <a:srgbClr val="FF0000"/>
                </a:solidFill>
                <a:latin typeface="Calibri" pitchFamily="34" charset="0"/>
                <a:ea typeface="Calibri" pitchFamily="34" charset="0"/>
                <a:cs typeface="Times New Roman" pitchFamily="18" charset="0"/>
              </a:rPr>
              <a:t>C</a:t>
            </a:r>
            <a:r>
              <a:rPr lang="en-US" b="1" u="sng" dirty="0" smtClean="0">
                <a:solidFill>
                  <a:srgbClr val="FF0000"/>
                </a:solidFill>
                <a:latin typeface="Calibri" pitchFamily="34" charset="0"/>
                <a:ea typeface="Calibri" pitchFamily="34" charset="0"/>
                <a:cs typeface="Times New Roman" pitchFamily="18" charset="0"/>
              </a:rPr>
              <a:t>ONTACT </a:t>
            </a:r>
            <a:r>
              <a:rPr lang="en-US" sz="3200" b="1" u="sng" dirty="0" smtClean="0">
                <a:solidFill>
                  <a:srgbClr val="FF0000"/>
                </a:solidFill>
                <a:latin typeface="Calibri" pitchFamily="34" charset="0"/>
                <a:ea typeface="Calibri" pitchFamily="34" charset="0"/>
                <a:cs typeface="Times New Roman" pitchFamily="18" charset="0"/>
              </a:rPr>
              <a:t>I</a:t>
            </a:r>
            <a:r>
              <a:rPr lang="en-US" b="1" u="sng" dirty="0" smtClean="0">
                <a:solidFill>
                  <a:srgbClr val="FF0000"/>
                </a:solidFill>
                <a:latin typeface="Calibri" pitchFamily="34" charset="0"/>
                <a:ea typeface="Calibri" pitchFamily="34" charset="0"/>
                <a:cs typeface="Times New Roman" pitchFamily="18" charset="0"/>
              </a:rPr>
              <a:t>NFORMATION</a:t>
            </a:r>
            <a:endParaRPr lang="en-US" dirty="0" smtClean="0"/>
          </a:p>
        </p:txBody>
      </p:sp>
      <p:sp>
        <p:nvSpPr>
          <p:cNvPr id="26625" name="Rectangle 1"/>
          <p:cNvSpPr>
            <a:spLocks noChangeArrowheads="1"/>
          </p:cNvSpPr>
          <p:nvPr/>
        </p:nvSpPr>
        <p:spPr bwMode="auto">
          <a:xfrm>
            <a:off x="838200" y="1828800"/>
            <a:ext cx="7696200" cy="73866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ea typeface="Calibri" pitchFamily="34" charset="0"/>
                <a:cs typeface="Times New Roman" pitchFamily="18" charset="0"/>
              </a:rPr>
              <a:t>At BEST SPARE PARTS</a:t>
            </a:r>
            <a:r>
              <a:rPr kumimoji="0" lang="en-US" sz="1400" b="0" i="0" u="none" strike="noStrike" cap="none" normalizeH="0" dirty="0" smtClean="0">
                <a:ln>
                  <a:noFill/>
                </a:ln>
                <a:solidFill>
                  <a:schemeClr val="tx1"/>
                </a:solidFill>
                <a:effectLst/>
                <a:ea typeface="Calibri" pitchFamily="34" charset="0"/>
                <a:cs typeface="Times New Roman" pitchFamily="18" charset="0"/>
              </a:rPr>
              <a:t> TRADING EST</a:t>
            </a:r>
            <a:r>
              <a:rPr kumimoji="0" lang="en-US" sz="1400" b="0" i="0" u="none" strike="noStrike" cap="none" normalizeH="0" baseline="0" dirty="0" smtClean="0">
                <a:ln>
                  <a:noFill/>
                </a:ln>
                <a:solidFill>
                  <a:schemeClr val="tx1"/>
                </a:solidFill>
                <a:effectLst/>
                <a:ea typeface="Calibri" pitchFamily="34" charset="0"/>
                <a:cs typeface="Times New Roman" pitchFamily="18" charset="0"/>
              </a:rPr>
              <a:t>, we are always pleased to build a strong relationship with our suppliers and customers. Our Team will process your request professionally to serve you. Whether you want more information about us, please feel free to contact us on the following contact information: </a:t>
            </a:r>
            <a:endParaRPr kumimoji="0" lang="en-US" sz="1800" b="0" i="0" u="none" strike="noStrike" cap="none" normalizeH="0" baseline="0" dirty="0" smtClean="0">
              <a:ln>
                <a:noFill/>
              </a:ln>
              <a:solidFill>
                <a:schemeClr val="tx1"/>
              </a:solidFill>
              <a:effectLst/>
              <a:cs typeface="Arial" pitchFamily="34" charset="0"/>
            </a:endParaRPr>
          </a:p>
        </p:txBody>
      </p:sp>
      <p:sp>
        <p:nvSpPr>
          <p:cNvPr id="26626" name="Rectangle 2"/>
          <p:cNvSpPr>
            <a:spLocks noChangeArrowheads="1"/>
          </p:cNvSpPr>
          <p:nvPr/>
        </p:nvSpPr>
        <p:spPr bwMode="auto">
          <a:xfrm>
            <a:off x="685800" y="2743200"/>
            <a:ext cx="7467600" cy="10772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lang="en-US" sz="1600" b="1" dirty="0" smtClean="0">
                <a:solidFill>
                  <a:srgbClr val="000000"/>
                </a:solidFill>
                <a:ea typeface="Calibri" pitchFamily="34" charset="0"/>
                <a:cs typeface="Times New Roman" pitchFamily="18" charset="0"/>
              </a:rPr>
              <a:t>BEST SPARE PARTS TRADING EST</a:t>
            </a:r>
            <a:r>
              <a:rPr kumimoji="0" lang="en-US" sz="1600" b="1" i="0" u="none" strike="noStrike" cap="none" normalizeH="0" baseline="0" dirty="0" smtClean="0">
                <a:ln>
                  <a:noFill/>
                </a:ln>
                <a:solidFill>
                  <a:srgbClr val="000000"/>
                </a:solidFill>
                <a:effectLst/>
                <a:ea typeface="Calibri" pitchFamily="34" charset="0"/>
                <a:cs typeface="Times New Roman" pitchFamily="18" charset="0"/>
              </a:rPr>
              <a:t>.</a:t>
            </a:r>
            <a:endParaRPr kumimoji="0" lang="en-US" sz="1000" b="0" i="0" u="none" strike="noStrike" cap="none" normalizeH="0" baseline="0" dirty="0" smtClean="0">
              <a:ln>
                <a:noFill/>
              </a:ln>
              <a:solidFill>
                <a:schemeClr val="tx1"/>
              </a:solidFill>
              <a:effectLst/>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000000"/>
                </a:solidFill>
                <a:effectLst/>
                <a:ea typeface="Calibri" pitchFamily="34" charset="0"/>
                <a:cs typeface="Times New Roman" pitchFamily="18" charset="0"/>
              </a:rPr>
              <a:t>P.O.BOX: 1976 AL – JUBAIL</a:t>
            </a:r>
            <a:r>
              <a:rPr kumimoji="0" lang="en-US" sz="1600" b="1" i="0" u="none" strike="noStrike" cap="none" normalizeH="0" dirty="0" smtClean="0">
                <a:ln>
                  <a:noFill/>
                </a:ln>
                <a:solidFill>
                  <a:srgbClr val="000000"/>
                </a:solidFill>
                <a:effectLst/>
                <a:ea typeface="Calibri" pitchFamily="34" charset="0"/>
                <a:cs typeface="Times New Roman" pitchFamily="18" charset="0"/>
              </a:rPr>
              <a:t> </a:t>
            </a:r>
            <a:r>
              <a:rPr kumimoji="0" lang="en-US" sz="1600" b="1" i="0" u="none" strike="noStrike" cap="none" normalizeH="0" baseline="0" dirty="0" smtClean="0">
                <a:ln>
                  <a:noFill/>
                </a:ln>
                <a:solidFill>
                  <a:srgbClr val="000000"/>
                </a:solidFill>
                <a:effectLst/>
                <a:ea typeface="Calibri" pitchFamily="34" charset="0"/>
                <a:cs typeface="Times New Roman" pitchFamily="18" charset="0"/>
              </a:rPr>
              <a:t>31951 </a:t>
            </a:r>
            <a:r>
              <a:rPr kumimoji="0" lang="en-US" sz="1600" b="0" i="0" u="none" strike="noStrike" cap="none" normalizeH="0" baseline="0" dirty="0" smtClean="0">
                <a:ln>
                  <a:noFill/>
                </a:ln>
                <a:solidFill>
                  <a:schemeClr val="tx1"/>
                </a:solidFill>
                <a:effectLst/>
                <a:ea typeface="Calibri" pitchFamily="34" charset="0"/>
                <a:cs typeface="Times New Roman" pitchFamily="18" charset="0"/>
              </a:rPr>
              <a:t/>
            </a:r>
            <a:br>
              <a:rPr kumimoji="0" lang="en-US" sz="1600" b="0" i="0" u="none" strike="noStrike" cap="none" normalizeH="0" baseline="0" dirty="0" smtClean="0">
                <a:ln>
                  <a:noFill/>
                </a:ln>
                <a:solidFill>
                  <a:schemeClr val="tx1"/>
                </a:solidFill>
                <a:effectLst/>
                <a:ea typeface="Calibri" pitchFamily="34" charset="0"/>
                <a:cs typeface="Times New Roman" pitchFamily="18" charset="0"/>
              </a:rPr>
            </a:br>
            <a:r>
              <a:rPr lang="en-US" sz="1600" b="1" dirty="0" smtClean="0">
                <a:solidFill>
                  <a:srgbClr val="000000"/>
                </a:solidFill>
                <a:ea typeface="Calibri" pitchFamily="34" charset="0"/>
                <a:cs typeface="Times New Roman" pitchFamily="18" charset="0"/>
              </a:rPr>
              <a:t>Tel: 013 – 362 5220 Mobile: </a:t>
            </a:r>
            <a:r>
              <a:rPr kumimoji="0" lang="en-US" sz="1600" b="1" i="0" u="none" strike="noStrike" cap="none" normalizeH="0" dirty="0" smtClean="0">
                <a:ln>
                  <a:noFill/>
                </a:ln>
                <a:solidFill>
                  <a:srgbClr val="000000"/>
                </a:solidFill>
                <a:effectLst/>
                <a:ea typeface="Calibri" pitchFamily="34" charset="0"/>
                <a:cs typeface="Times New Roman" pitchFamily="18" charset="0"/>
              </a:rPr>
              <a:t>+966 502412602 </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000000"/>
                </a:solidFill>
                <a:effectLst/>
                <a:ea typeface="Calibri" pitchFamily="34" charset="0"/>
                <a:cs typeface="Times New Roman" pitchFamily="18" charset="0"/>
              </a:rPr>
              <a:t>E-mail: </a:t>
            </a:r>
            <a:r>
              <a:rPr lang="en-US" sz="1600" b="1" dirty="0" smtClean="0">
                <a:solidFill>
                  <a:srgbClr val="000000"/>
                </a:solidFill>
                <a:ea typeface="Calibri" pitchFamily="34" charset="0"/>
                <a:cs typeface="Times New Roman" pitchFamily="18" charset="0"/>
                <a:hlinkClick r:id="rId2"/>
              </a:rPr>
              <a:t>info@bsp.com.sa</a:t>
            </a:r>
            <a:r>
              <a:rPr lang="en-US" sz="1600" b="1" dirty="0" smtClean="0">
                <a:solidFill>
                  <a:srgbClr val="000000"/>
                </a:solidFill>
                <a:ea typeface="Calibri" pitchFamily="34" charset="0"/>
                <a:cs typeface="Times New Roman" pitchFamily="18" charset="0"/>
              </a:rPr>
              <a:t> / </a:t>
            </a:r>
            <a:r>
              <a:rPr lang="en-US" sz="1600" b="1" u="sng" dirty="0" smtClean="0">
                <a:solidFill>
                  <a:srgbClr val="00B0F0"/>
                </a:solidFill>
                <a:ea typeface="Calibri" pitchFamily="34" charset="0"/>
                <a:cs typeface="Times New Roman" pitchFamily="18" charset="0"/>
                <a:hlinkClick r:id="rId3"/>
              </a:rPr>
              <a:t>younus@bsp.com.sa</a:t>
            </a:r>
            <a:r>
              <a:rPr lang="en-US" sz="1600" b="1" dirty="0" smtClean="0">
                <a:ea typeface="Calibri" pitchFamily="34" charset="0"/>
                <a:cs typeface="Times New Roman" pitchFamily="18" charset="0"/>
              </a:rPr>
              <a:t> / </a:t>
            </a:r>
            <a:r>
              <a:rPr lang="en-US" sz="1600" b="1" u="sng" dirty="0" smtClean="0">
                <a:solidFill>
                  <a:srgbClr val="00B0F0"/>
                </a:solidFill>
                <a:ea typeface="Calibri" pitchFamily="34" charset="0"/>
                <a:cs typeface="Times New Roman" pitchFamily="18" charset="0"/>
                <a:hlinkClick r:id="rId4"/>
              </a:rPr>
              <a:t>bestspartsest@gmail.com</a:t>
            </a:r>
            <a:r>
              <a:rPr lang="en-US" sz="1600" b="1" u="sng" dirty="0" smtClean="0">
                <a:solidFill>
                  <a:srgbClr val="00B0F0"/>
                </a:solidFill>
                <a:ea typeface="Calibri" pitchFamily="34" charset="0"/>
                <a:cs typeface="Times New Roman" pitchFamily="18" charset="0"/>
              </a:rPr>
              <a:t> </a:t>
            </a:r>
            <a:endParaRPr kumimoji="0" lang="en-US" sz="1000" b="0" i="0" u="sng" strike="noStrike" cap="none" normalizeH="0" baseline="0" dirty="0" smtClean="0">
              <a:ln>
                <a:noFill/>
              </a:ln>
              <a:solidFill>
                <a:srgbClr val="00B0F0"/>
              </a:solidFill>
              <a:effectLst/>
              <a:cs typeface="Arial" pitchFamily="34" charset="0"/>
            </a:endParaRPr>
          </a:p>
        </p:txBody>
      </p:sp>
      <p:sp>
        <p:nvSpPr>
          <p:cNvPr id="8" name="Rectangle 2"/>
          <p:cNvSpPr>
            <a:spLocks noChangeArrowheads="1"/>
          </p:cNvSpPr>
          <p:nvPr/>
        </p:nvSpPr>
        <p:spPr bwMode="auto">
          <a:xfrm>
            <a:off x="342900" y="3901600"/>
            <a:ext cx="8686800" cy="218521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342900" indent="-342900" fontAlgn="base">
              <a:spcBef>
                <a:spcPct val="0"/>
              </a:spcBef>
              <a:spcAft>
                <a:spcPct val="0"/>
              </a:spcAft>
              <a:buFont typeface="+mj-lt"/>
              <a:buAutoNum type="arabicPeriod"/>
            </a:pPr>
            <a:r>
              <a:rPr lang="en-US" sz="1400" dirty="0" smtClean="0">
                <a:solidFill>
                  <a:srgbClr val="000000"/>
                </a:solidFill>
                <a:cs typeface="Times New Roman" pitchFamily="18" charset="0"/>
              </a:rPr>
              <a:t>Saeed Al – Mahroon (General Manager) Tel: 013 – 362 5220 Email: </a:t>
            </a:r>
            <a:r>
              <a:rPr lang="en-US" sz="1200" dirty="0" smtClean="0">
                <a:solidFill>
                  <a:srgbClr val="000000"/>
                </a:solidFill>
                <a:cs typeface="Times New Roman" pitchFamily="18" charset="0"/>
                <a:hlinkClick r:id="rId2"/>
              </a:rPr>
              <a:t>info@bsp.com.sa</a:t>
            </a:r>
            <a:r>
              <a:rPr lang="en-US" sz="1200" dirty="0" smtClean="0">
                <a:solidFill>
                  <a:srgbClr val="000000"/>
                </a:solidFill>
                <a:cs typeface="Times New Roman" pitchFamily="18" charset="0"/>
              </a:rPr>
              <a:t>  </a:t>
            </a:r>
            <a:endParaRPr lang="en-US" sz="1400" dirty="0" smtClean="0">
              <a:solidFill>
                <a:srgbClr val="000000"/>
              </a:solidFill>
              <a:cs typeface="Times New Roman" pitchFamily="18" charset="0"/>
            </a:endParaRPr>
          </a:p>
          <a:p>
            <a:pPr marL="342900" lvl="0" indent="-342900" fontAlgn="base">
              <a:spcBef>
                <a:spcPct val="0"/>
              </a:spcBef>
              <a:spcAft>
                <a:spcPct val="0"/>
              </a:spcAft>
              <a:buFont typeface="+mj-lt"/>
              <a:buAutoNum type="arabicPeriod"/>
            </a:pPr>
            <a:r>
              <a:rPr lang="en-US" sz="1400" dirty="0" smtClean="0">
                <a:solidFill>
                  <a:srgbClr val="000000"/>
                </a:solidFill>
                <a:cs typeface="Times New Roman" pitchFamily="18" charset="0"/>
              </a:rPr>
              <a:t>Mohammed Younus (Sales Manager) Mobile: 050 241 2602, Email: </a:t>
            </a:r>
            <a:r>
              <a:rPr lang="en-US" sz="1200" dirty="0" smtClean="0">
                <a:solidFill>
                  <a:srgbClr val="000000"/>
                </a:solidFill>
                <a:cs typeface="Times New Roman" pitchFamily="18" charset="0"/>
                <a:hlinkClick r:id="rId3"/>
              </a:rPr>
              <a:t>younus@bsp.com.sa</a:t>
            </a:r>
            <a:r>
              <a:rPr lang="en-US" sz="1200" dirty="0" smtClean="0">
                <a:solidFill>
                  <a:srgbClr val="000000"/>
                </a:solidFill>
                <a:cs typeface="Times New Roman" pitchFamily="18" charset="0"/>
              </a:rPr>
              <a:t> </a:t>
            </a:r>
            <a:endParaRPr lang="en-US" sz="1400" dirty="0" smtClean="0">
              <a:solidFill>
                <a:srgbClr val="000000"/>
              </a:solidFill>
              <a:cs typeface="Times New Roman" pitchFamily="18" charset="0"/>
            </a:endParaRPr>
          </a:p>
          <a:p>
            <a:pPr marL="342900" indent="-342900" fontAlgn="base">
              <a:spcBef>
                <a:spcPct val="0"/>
              </a:spcBef>
              <a:spcAft>
                <a:spcPct val="0"/>
              </a:spcAft>
              <a:buFont typeface="+mj-lt"/>
              <a:buAutoNum type="arabicPeriod"/>
            </a:pPr>
            <a:r>
              <a:rPr lang="en-US" sz="1400" dirty="0" smtClean="0">
                <a:solidFill>
                  <a:srgbClr val="000000"/>
                </a:solidFill>
                <a:cs typeface="Times New Roman" pitchFamily="18" charset="0"/>
              </a:rPr>
              <a:t>Mohammed Ali (Business Development Manager) Mobile: 053 640 8626 Email: </a:t>
            </a:r>
            <a:r>
              <a:rPr lang="en-US" sz="1200" dirty="0" smtClean="0">
                <a:solidFill>
                  <a:srgbClr val="000000"/>
                </a:solidFill>
                <a:cs typeface="Times New Roman" pitchFamily="18" charset="0"/>
                <a:hlinkClick r:id="rId5"/>
              </a:rPr>
              <a:t>ali@bsp.com.sa</a:t>
            </a:r>
            <a:endParaRPr lang="en-US" sz="1200" dirty="0" smtClean="0">
              <a:solidFill>
                <a:srgbClr val="000000"/>
              </a:solidFill>
              <a:cs typeface="Times New Roman" pitchFamily="18" charset="0"/>
            </a:endParaRPr>
          </a:p>
          <a:p>
            <a:pPr marL="342900" indent="-342900" fontAlgn="base">
              <a:spcBef>
                <a:spcPct val="0"/>
              </a:spcBef>
              <a:spcAft>
                <a:spcPct val="0"/>
              </a:spcAft>
              <a:buFont typeface="+mj-lt"/>
              <a:buAutoNum type="arabicPeriod"/>
            </a:pPr>
            <a:r>
              <a:rPr lang="en-US" sz="1400" dirty="0" smtClean="0">
                <a:solidFill>
                  <a:srgbClr val="000000"/>
                </a:solidFill>
                <a:cs typeface="Times New Roman" pitchFamily="18" charset="0"/>
              </a:rPr>
              <a:t>Kishor Sudhakar Pofali (Sales Engineer) Mobile: 050 130 1383 Email</a:t>
            </a:r>
            <a:r>
              <a:rPr lang="en-US" sz="1200" dirty="0" smtClean="0">
                <a:solidFill>
                  <a:srgbClr val="000000"/>
                </a:solidFill>
                <a:cs typeface="Times New Roman" pitchFamily="18" charset="0"/>
              </a:rPr>
              <a:t>: </a:t>
            </a:r>
            <a:r>
              <a:rPr lang="en-US" sz="1200" dirty="0" smtClean="0">
                <a:solidFill>
                  <a:srgbClr val="000000"/>
                </a:solidFill>
                <a:cs typeface="Times New Roman" pitchFamily="18" charset="0"/>
                <a:hlinkClick r:id="rId6"/>
              </a:rPr>
              <a:t>kishor@bsp.com.sa</a:t>
            </a:r>
            <a:endParaRPr lang="en-US" sz="1200" dirty="0" smtClean="0">
              <a:solidFill>
                <a:srgbClr val="000000"/>
              </a:solidFill>
              <a:cs typeface="Times New Roman" pitchFamily="18" charset="0"/>
            </a:endParaRPr>
          </a:p>
          <a:p>
            <a:pPr marL="342900" indent="-342900" fontAlgn="base">
              <a:spcBef>
                <a:spcPct val="0"/>
              </a:spcBef>
              <a:spcAft>
                <a:spcPct val="0"/>
              </a:spcAft>
              <a:buFont typeface="+mj-lt"/>
              <a:buAutoNum type="arabicPeriod"/>
            </a:pPr>
            <a:r>
              <a:rPr lang="en-US" sz="1400" dirty="0" smtClean="0">
                <a:solidFill>
                  <a:srgbClr val="000000"/>
                </a:solidFill>
                <a:cs typeface="Times New Roman" pitchFamily="18" charset="0"/>
              </a:rPr>
              <a:t>Mohammed A. Mubeen Siddiqui (Sales &amp; Marketing Executive) Mobile: 053 739 3247,Email: </a:t>
            </a:r>
            <a:r>
              <a:rPr lang="en-US" sz="1200" dirty="0" smtClean="0">
                <a:solidFill>
                  <a:srgbClr val="000000"/>
                </a:solidFill>
                <a:cs typeface="Times New Roman" pitchFamily="18" charset="0"/>
                <a:hlinkClick r:id="rId7"/>
              </a:rPr>
              <a:t>mubeen@bsp.com.sa</a:t>
            </a:r>
            <a:r>
              <a:rPr lang="en-US" sz="1200" dirty="0" smtClean="0">
                <a:solidFill>
                  <a:srgbClr val="000000"/>
                </a:solidFill>
                <a:cs typeface="Times New Roman" pitchFamily="18" charset="0"/>
              </a:rPr>
              <a:t> </a:t>
            </a:r>
            <a:endParaRPr lang="en-US" sz="1400" dirty="0" smtClean="0">
              <a:solidFill>
                <a:srgbClr val="000000"/>
              </a:solidFill>
              <a:cs typeface="Times New Roman" pitchFamily="18" charset="0"/>
            </a:endParaRPr>
          </a:p>
          <a:p>
            <a:pPr marL="342900" indent="-342900" fontAlgn="base">
              <a:spcBef>
                <a:spcPct val="0"/>
              </a:spcBef>
              <a:spcAft>
                <a:spcPct val="0"/>
              </a:spcAft>
              <a:buFont typeface="+mj-lt"/>
              <a:buAutoNum type="arabicPeriod"/>
            </a:pPr>
            <a:r>
              <a:rPr lang="en-US" sz="1400" dirty="0" smtClean="0">
                <a:solidFill>
                  <a:srgbClr val="000000"/>
                </a:solidFill>
                <a:cs typeface="Times New Roman" pitchFamily="18" charset="0"/>
              </a:rPr>
              <a:t>Mohammed Aslam(Showroom In charge) Mobile: 053 042 4783,</a:t>
            </a:r>
            <a:r>
              <a:rPr lang="en-US" sz="1200" dirty="0" smtClean="0">
                <a:solidFill>
                  <a:srgbClr val="000000"/>
                </a:solidFill>
                <a:cs typeface="Times New Roman" pitchFamily="18" charset="0"/>
              </a:rPr>
              <a:t>Email: </a:t>
            </a:r>
            <a:r>
              <a:rPr lang="en-US" sz="1200" dirty="0" smtClean="0">
                <a:solidFill>
                  <a:srgbClr val="000000"/>
                </a:solidFill>
                <a:cs typeface="Times New Roman" pitchFamily="18" charset="0"/>
                <a:hlinkClick r:id="rId8"/>
              </a:rPr>
              <a:t>aslam@bsp.com.sa</a:t>
            </a:r>
            <a:r>
              <a:rPr lang="en-US" sz="1200" dirty="0" smtClean="0">
                <a:solidFill>
                  <a:srgbClr val="000000"/>
                </a:solidFill>
                <a:cs typeface="Times New Roman" pitchFamily="18" charset="0"/>
              </a:rPr>
              <a:t> </a:t>
            </a:r>
            <a:endParaRPr lang="en-US" sz="1400" dirty="0" smtClean="0">
              <a:solidFill>
                <a:srgbClr val="000000"/>
              </a:solidFill>
              <a:cs typeface="Times New Roman" pitchFamily="18" charset="0"/>
            </a:endParaRPr>
          </a:p>
          <a:p>
            <a:pPr marL="342900" indent="-342900" fontAlgn="base">
              <a:spcBef>
                <a:spcPct val="0"/>
              </a:spcBef>
              <a:spcAft>
                <a:spcPct val="0"/>
              </a:spcAft>
              <a:buFont typeface="+mj-lt"/>
              <a:buAutoNum type="arabicPeriod"/>
            </a:pPr>
            <a:r>
              <a:rPr lang="en-US" sz="1400" dirty="0" smtClean="0">
                <a:solidFill>
                  <a:srgbClr val="000000"/>
                </a:solidFill>
                <a:cs typeface="Times New Roman" pitchFamily="18" charset="0"/>
              </a:rPr>
              <a:t>Mohammed Shameem(Sales &amp; Marketing Executive) Tel: 050 854 8897, </a:t>
            </a:r>
            <a:r>
              <a:rPr lang="en-US" sz="1200" dirty="0" smtClean="0">
                <a:solidFill>
                  <a:srgbClr val="000000"/>
                </a:solidFill>
                <a:cs typeface="Times New Roman" pitchFamily="18" charset="0"/>
              </a:rPr>
              <a:t>Email: </a:t>
            </a:r>
            <a:r>
              <a:rPr lang="en-US" sz="1200" dirty="0" smtClean="0">
                <a:solidFill>
                  <a:srgbClr val="000000"/>
                </a:solidFill>
                <a:cs typeface="Times New Roman" pitchFamily="18" charset="0"/>
                <a:hlinkClick r:id="rId9"/>
              </a:rPr>
              <a:t>Shameem@bsp.com.sa</a:t>
            </a:r>
            <a:r>
              <a:rPr lang="en-US" sz="1200" dirty="0" smtClean="0">
                <a:solidFill>
                  <a:srgbClr val="000000"/>
                </a:solidFill>
                <a:cs typeface="Times New Roman" pitchFamily="18" charset="0"/>
              </a:rPr>
              <a:t> </a:t>
            </a:r>
          </a:p>
          <a:p>
            <a:pPr marL="342900" indent="-342900" fontAlgn="base">
              <a:spcBef>
                <a:spcPct val="0"/>
              </a:spcBef>
              <a:spcAft>
                <a:spcPct val="0"/>
              </a:spcAft>
              <a:buFont typeface="+mj-lt"/>
              <a:buAutoNum type="arabicPeriod"/>
            </a:pPr>
            <a:r>
              <a:rPr lang="en-US" sz="1400" dirty="0" smtClean="0">
                <a:solidFill>
                  <a:srgbClr val="000000"/>
                </a:solidFill>
                <a:cs typeface="Times New Roman" pitchFamily="18" charset="0"/>
              </a:rPr>
              <a:t>Mohammed Abdul Bari (Material Delivery In Charge) Mobile: 00966569213282</a:t>
            </a:r>
          </a:p>
          <a:p>
            <a:pPr marL="342900" indent="-342900" fontAlgn="base">
              <a:spcBef>
                <a:spcPct val="0"/>
              </a:spcBef>
              <a:spcAft>
                <a:spcPct val="0"/>
              </a:spcAft>
              <a:buFont typeface="+mj-lt"/>
              <a:buAutoNum type="arabicPeriod"/>
            </a:pPr>
            <a:endParaRPr lang="en-US" sz="1400" dirty="0" smtClean="0">
              <a:solidFill>
                <a:srgbClr val="000000"/>
              </a:solidFill>
              <a:cs typeface="Times New Roman" pitchFamily="18" charset="0"/>
            </a:endParaRPr>
          </a:p>
          <a:p>
            <a:pPr marL="0" marR="0" lvl="0" indent="0"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dirty="0" smtClean="0">
              <a:ln>
                <a:noFill/>
              </a:ln>
              <a:solidFill>
                <a:schemeClr val="tx1"/>
              </a:solidFill>
              <a:effectLst/>
              <a:cs typeface="Arial" pitchFamily="34" charset="0"/>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434</TotalTime>
  <Words>1367</Words>
  <Application>Microsoft Office PowerPoint</Application>
  <PresentationFormat>On-screen Show (4:3)</PresentationFormat>
  <Paragraphs>217</Paragraphs>
  <Slides>45</Slides>
  <Notes>2</Notes>
  <HiddenSlides>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45</vt:i4>
      </vt:variant>
    </vt:vector>
  </HeadingPairs>
  <TitlesOfParts>
    <vt:vector size="56" baseType="lpstr">
      <vt:lpstr>Algerian</vt:lpstr>
      <vt:lpstr>Arial</vt:lpstr>
      <vt:lpstr>Arial Black</vt:lpstr>
      <vt:lpstr>Calibri</vt:lpstr>
      <vt:lpstr>Century Gothic</vt:lpstr>
      <vt:lpstr>Impact</vt:lpstr>
      <vt:lpstr>Tahoma</vt:lpstr>
      <vt:lpstr>Times New Roman</vt:lpstr>
      <vt:lpstr>Wingdings</vt:lpstr>
      <vt:lpstr>Office Theme</vt:lpstr>
      <vt:lpstr>Adobe Acrobat Document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Mohammed Ali</dc:creator>
  <cp:lastModifiedBy>DELL</cp:lastModifiedBy>
  <cp:revision>100</cp:revision>
  <dcterms:created xsi:type="dcterms:W3CDTF">2013-08-29T14:05:10Z</dcterms:created>
  <dcterms:modified xsi:type="dcterms:W3CDTF">2024-08-31T11:59:42Z</dcterms:modified>
</cp:coreProperties>
</file>